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4" r:id="rId2"/>
    <p:sldId id="267" r:id="rId3"/>
    <p:sldId id="282" r:id="rId4"/>
    <p:sldId id="278" r:id="rId5"/>
    <p:sldId id="362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49" r:id="rId15"/>
    <p:sldId id="346" r:id="rId16"/>
    <p:sldId id="357" r:id="rId17"/>
    <p:sldId id="358" r:id="rId18"/>
    <p:sldId id="359" r:id="rId19"/>
    <p:sldId id="360" r:id="rId20"/>
    <p:sldId id="361" r:id="rId21"/>
    <p:sldId id="351" r:id="rId22"/>
    <p:sldId id="353" r:id="rId23"/>
    <p:sldId id="352" r:id="rId24"/>
    <p:sldId id="313" r:id="rId25"/>
    <p:sldId id="337" r:id="rId26"/>
    <p:sldId id="338" r:id="rId27"/>
    <p:sldId id="341" r:id="rId28"/>
    <p:sldId id="339" r:id="rId29"/>
    <p:sldId id="343" r:id="rId30"/>
    <p:sldId id="344" r:id="rId31"/>
    <p:sldId id="348" r:id="rId32"/>
    <p:sldId id="3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, James" initials="S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90A"/>
    <a:srgbClr val="B1810B"/>
    <a:srgbClr val="EDE8E3"/>
    <a:srgbClr val="DED6CC"/>
    <a:srgbClr val="FFFFFF"/>
    <a:srgbClr val="826D54"/>
    <a:srgbClr val="9F8769"/>
    <a:srgbClr val="AD987F"/>
    <a:srgbClr val="BAA89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6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14EA8-6E9A-4BA5-9B99-0832BFF96C7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7A827-0140-4F67-930F-7C976D4F2015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/>
            <a:t>Opening</a:t>
          </a:r>
          <a:endParaRPr lang="en-US" sz="1800" b="1" dirty="0"/>
        </a:p>
      </dgm:t>
    </dgm:pt>
    <dgm:pt modelId="{7BA95A47-7D62-41F1-A933-5AA590EAF442}" type="parTrans" cxnId="{A2CD957B-1534-453B-B3DD-03C6CE36433A}">
      <dgm:prSet/>
      <dgm:spPr/>
      <dgm:t>
        <a:bodyPr/>
        <a:lstStyle/>
        <a:p>
          <a:endParaRPr lang="en-US"/>
        </a:p>
      </dgm:t>
    </dgm:pt>
    <dgm:pt modelId="{02B51FB8-6BFD-488D-B988-B76F923EED37}" type="sibTrans" cxnId="{A2CD957B-1534-453B-B3DD-03C6CE36433A}">
      <dgm:prSet/>
      <dgm:spPr/>
      <dgm:t>
        <a:bodyPr/>
        <a:lstStyle/>
        <a:p>
          <a:endParaRPr lang="en-US"/>
        </a:p>
      </dgm:t>
    </dgm:pt>
    <dgm:pt modelId="{F14A8388-03B8-4BF3-AF5F-D53A13DB2FD8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Introductory</a:t>
          </a:r>
          <a:endParaRPr lang="en-US" b="1" dirty="0"/>
        </a:p>
      </dgm:t>
    </dgm:pt>
    <dgm:pt modelId="{2E72CF13-3776-4165-BABA-0F13F5762923}" type="parTrans" cxnId="{866452A0-BC9C-468B-B7F0-93E2C7A5F10C}">
      <dgm:prSet/>
      <dgm:spPr/>
      <dgm:t>
        <a:bodyPr/>
        <a:lstStyle/>
        <a:p>
          <a:endParaRPr lang="en-US"/>
        </a:p>
      </dgm:t>
    </dgm:pt>
    <dgm:pt modelId="{D9D0E848-571C-4228-8F7A-4F630A3062BB}" type="sibTrans" cxnId="{866452A0-BC9C-468B-B7F0-93E2C7A5F10C}">
      <dgm:prSet/>
      <dgm:spPr/>
      <dgm:t>
        <a:bodyPr/>
        <a:lstStyle/>
        <a:p>
          <a:endParaRPr lang="en-US"/>
        </a:p>
      </dgm:t>
    </dgm:pt>
    <dgm:pt modelId="{CD4D3FFC-6D78-4495-937A-444CD86DC2C6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Transition</a:t>
          </a:r>
          <a:endParaRPr lang="en-US" b="1" dirty="0"/>
        </a:p>
      </dgm:t>
    </dgm:pt>
    <dgm:pt modelId="{1DE275F1-4347-489D-9F54-348FDFA0BDA8}" type="parTrans" cxnId="{F9DCB405-4223-4E8A-9EB6-E3806D75B0A8}">
      <dgm:prSet/>
      <dgm:spPr/>
      <dgm:t>
        <a:bodyPr/>
        <a:lstStyle/>
        <a:p>
          <a:endParaRPr lang="en-US"/>
        </a:p>
      </dgm:t>
    </dgm:pt>
    <dgm:pt modelId="{1D702E42-19E8-42FD-A893-2CE1D67039DD}" type="sibTrans" cxnId="{F9DCB405-4223-4E8A-9EB6-E3806D75B0A8}">
      <dgm:prSet/>
      <dgm:spPr/>
      <dgm:t>
        <a:bodyPr/>
        <a:lstStyle/>
        <a:p>
          <a:endParaRPr lang="en-US"/>
        </a:p>
      </dgm:t>
    </dgm:pt>
    <dgm:pt modelId="{7BC5FFBA-EA40-4302-9429-A487D549FF2E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Ending</a:t>
          </a:r>
          <a:endParaRPr lang="en-US" b="1" dirty="0"/>
        </a:p>
      </dgm:t>
    </dgm:pt>
    <dgm:pt modelId="{98530522-54F8-48DC-8FC7-260A65AEB736}" type="parTrans" cxnId="{EBDA850F-23F8-4EB9-8436-86B314DA58E8}">
      <dgm:prSet/>
      <dgm:spPr/>
      <dgm:t>
        <a:bodyPr/>
        <a:lstStyle/>
        <a:p>
          <a:endParaRPr lang="en-US"/>
        </a:p>
      </dgm:t>
    </dgm:pt>
    <dgm:pt modelId="{9D0C0677-83DA-4D99-BFD3-D0C5CD050931}" type="sibTrans" cxnId="{EBDA850F-23F8-4EB9-8436-86B314DA58E8}">
      <dgm:prSet/>
      <dgm:spPr/>
      <dgm:t>
        <a:bodyPr/>
        <a:lstStyle/>
        <a:p>
          <a:endParaRPr lang="en-US"/>
        </a:p>
      </dgm:t>
    </dgm:pt>
    <dgm:pt modelId="{DC5DA0E5-8DA0-4C89-AD6E-4B034994749C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Key</a:t>
          </a:r>
          <a:endParaRPr lang="en-US" b="1" dirty="0"/>
        </a:p>
      </dgm:t>
    </dgm:pt>
    <dgm:pt modelId="{0D242CD2-9208-4D65-BDFA-CFADA1297E14}" type="parTrans" cxnId="{232BBA40-9E1B-43A1-9F55-1B83234D9BBA}">
      <dgm:prSet/>
      <dgm:spPr/>
      <dgm:t>
        <a:bodyPr/>
        <a:lstStyle/>
        <a:p>
          <a:endParaRPr lang="en-US"/>
        </a:p>
      </dgm:t>
    </dgm:pt>
    <dgm:pt modelId="{CBCD7D67-36E7-461A-B88D-D693E83A0D4A}" type="sibTrans" cxnId="{232BBA40-9E1B-43A1-9F55-1B83234D9BBA}">
      <dgm:prSet/>
      <dgm:spPr/>
      <dgm:t>
        <a:bodyPr/>
        <a:lstStyle/>
        <a:p>
          <a:endParaRPr lang="en-US"/>
        </a:p>
      </dgm:t>
    </dgm:pt>
    <dgm:pt modelId="{1A535BE2-63ED-41D0-ADC1-CCCEB0BE34CC}" type="pres">
      <dgm:prSet presAssocID="{21314EA8-6E9A-4BA5-9B99-0832BFF96C7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33E9498-CA65-4310-9D76-8F34FF7A03B2}" type="pres">
      <dgm:prSet presAssocID="{7BC5FFBA-EA40-4302-9429-A487D549FF2E}" presName="Accent5" presStyleCnt="0"/>
      <dgm:spPr/>
    </dgm:pt>
    <dgm:pt modelId="{B45F20BE-68FC-4F20-8261-F4B2C21D2279}" type="pres">
      <dgm:prSet presAssocID="{7BC5FFBA-EA40-4302-9429-A487D549FF2E}" presName="Accent" presStyleLbl="node1" presStyleIdx="0" presStyleCnt="5"/>
      <dgm:spPr/>
    </dgm:pt>
    <dgm:pt modelId="{E0BD203E-D436-4239-9273-CA45A04854A6}" type="pres">
      <dgm:prSet presAssocID="{7BC5FFBA-EA40-4302-9429-A487D549FF2E}" presName="ParentBackground5" presStyleCnt="0"/>
      <dgm:spPr/>
    </dgm:pt>
    <dgm:pt modelId="{9E880A27-A97B-4B5F-BFA7-F1239C546571}" type="pres">
      <dgm:prSet presAssocID="{7BC5FFBA-EA40-4302-9429-A487D549FF2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5D1F785-2907-4B92-BB73-A264CA11EDAD}" type="pres">
      <dgm:prSet presAssocID="{7BC5FFBA-EA40-4302-9429-A487D549FF2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558D7-231C-4DF6-AD8F-3D8AC08DC887}" type="pres">
      <dgm:prSet presAssocID="{DC5DA0E5-8DA0-4C89-AD6E-4B034994749C}" presName="Accent4" presStyleCnt="0"/>
      <dgm:spPr/>
    </dgm:pt>
    <dgm:pt modelId="{6D533964-FF77-46F3-9B17-8BF1F3AC1AF6}" type="pres">
      <dgm:prSet presAssocID="{DC5DA0E5-8DA0-4C89-AD6E-4B034994749C}" presName="Accent" presStyleLbl="node1" presStyleIdx="1" presStyleCnt="5"/>
      <dgm:spPr/>
    </dgm:pt>
    <dgm:pt modelId="{186801FA-A205-4B15-B3EB-D0E360B224FD}" type="pres">
      <dgm:prSet presAssocID="{DC5DA0E5-8DA0-4C89-AD6E-4B034994749C}" presName="ParentBackground4" presStyleCnt="0"/>
      <dgm:spPr/>
    </dgm:pt>
    <dgm:pt modelId="{A5F7D0C1-51E2-4DC6-BB1D-6849878DFB28}" type="pres">
      <dgm:prSet presAssocID="{DC5DA0E5-8DA0-4C89-AD6E-4B034994749C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477780D4-6EE5-4A55-8F87-354AF100E49F}" type="pres">
      <dgm:prSet presAssocID="{DC5DA0E5-8DA0-4C89-AD6E-4B034994749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3F524-2B1A-450F-BC8F-AAAA5236A3A8}" type="pres">
      <dgm:prSet presAssocID="{CD4D3FFC-6D78-4495-937A-444CD86DC2C6}" presName="Accent3" presStyleCnt="0"/>
      <dgm:spPr/>
    </dgm:pt>
    <dgm:pt modelId="{2F2229EE-FCE9-4BF1-986F-6A2C7BCB7D75}" type="pres">
      <dgm:prSet presAssocID="{CD4D3FFC-6D78-4495-937A-444CD86DC2C6}" presName="Accent" presStyleLbl="node1" presStyleIdx="2" presStyleCnt="5"/>
      <dgm:spPr/>
    </dgm:pt>
    <dgm:pt modelId="{3A880326-F581-4F26-8AB6-994241FBE1DA}" type="pres">
      <dgm:prSet presAssocID="{CD4D3FFC-6D78-4495-937A-444CD86DC2C6}" presName="ParentBackground3" presStyleCnt="0"/>
      <dgm:spPr/>
    </dgm:pt>
    <dgm:pt modelId="{E92E52CC-57C6-43C7-B1C8-4F4944653345}" type="pres">
      <dgm:prSet presAssocID="{CD4D3FFC-6D78-4495-937A-444CD86DC2C6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EBF93B35-3FE8-4BB8-9ECF-FC20B7BF7F74}" type="pres">
      <dgm:prSet presAssocID="{CD4D3FFC-6D78-4495-937A-444CD86DC2C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BC655-4361-4868-9EF1-8FFB72B938D9}" type="pres">
      <dgm:prSet presAssocID="{F14A8388-03B8-4BF3-AF5F-D53A13DB2FD8}" presName="Accent2" presStyleCnt="0"/>
      <dgm:spPr/>
    </dgm:pt>
    <dgm:pt modelId="{4ABBAB8C-CD6A-4E65-AD20-AA2EABF711D3}" type="pres">
      <dgm:prSet presAssocID="{F14A8388-03B8-4BF3-AF5F-D53A13DB2FD8}" presName="Accent" presStyleLbl="node1" presStyleIdx="3" presStyleCnt="5"/>
      <dgm:spPr/>
    </dgm:pt>
    <dgm:pt modelId="{9D68D726-8D28-4B6D-9DCC-6E10620CC16E}" type="pres">
      <dgm:prSet presAssocID="{F14A8388-03B8-4BF3-AF5F-D53A13DB2FD8}" presName="ParentBackground2" presStyleCnt="0"/>
      <dgm:spPr/>
    </dgm:pt>
    <dgm:pt modelId="{D647BAF9-08F4-4422-A308-7EE0BEC00A60}" type="pres">
      <dgm:prSet presAssocID="{F14A8388-03B8-4BF3-AF5F-D53A13DB2FD8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5B6B1170-8F52-4FCF-96E3-119082967DA7}" type="pres">
      <dgm:prSet presAssocID="{F14A8388-03B8-4BF3-AF5F-D53A13DB2F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E5271-AE8D-458A-9ABA-294A7767A042}" type="pres">
      <dgm:prSet presAssocID="{8907A827-0140-4F67-930F-7C976D4F2015}" presName="Accent1" presStyleCnt="0"/>
      <dgm:spPr/>
    </dgm:pt>
    <dgm:pt modelId="{FAD59578-0B83-48A3-9819-9053E6170F8B}" type="pres">
      <dgm:prSet presAssocID="{8907A827-0140-4F67-930F-7C976D4F2015}" presName="Accent" presStyleLbl="node1" presStyleIdx="4" presStyleCnt="5"/>
      <dgm:spPr>
        <a:solidFill>
          <a:srgbClr val="B1810B"/>
        </a:solidFill>
      </dgm:spPr>
    </dgm:pt>
    <dgm:pt modelId="{4F808869-78E2-4C3B-925F-C98BEAD5FABC}" type="pres">
      <dgm:prSet presAssocID="{8907A827-0140-4F67-930F-7C976D4F2015}" presName="ParentBackground1" presStyleCnt="0"/>
      <dgm:spPr/>
    </dgm:pt>
    <dgm:pt modelId="{D4A47BF6-C723-411B-8117-4D68F98F1F5E}" type="pres">
      <dgm:prSet presAssocID="{8907A827-0140-4F67-930F-7C976D4F2015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7CF14D16-D39A-48D3-B008-8F19DD054201}" type="pres">
      <dgm:prSet presAssocID="{8907A827-0140-4F67-930F-7C976D4F201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0365DB-5645-43F2-8FF6-DB5991481CD2}" type="presOf" srcId="{21314EA8-6E9A-4BA5-9B99-0832BFF96C78}" destId="{1A535BE2-63ED-41D0-ADC1-CCCEB0BE34CC}" srcOrd="0" destOrd="0" presId="urn:microsoft.com/office/officeart/2011/layout/CircleProcess"/>
    <dgm:cxn modelId="{A2CD957B-1534-453B-B3DD-03C6CE36433A}" srcId="{21314EA8-6E9A-4BA5-9B99-0832BFF96C78}" destId="{8907A827-0140-4F67-930F-7C976D4F2015}" srcOrd="0" destOrd="0" parTransId="{7BA95A47-7D62-41F1-A933-5AA590EAF442}" sibTransId="{02B51FB8-6BFD-488D-B988-B76F923EED37}"/>
    <dgm:cxn modelId="{083E3337-472D-4912-AC17-1A276F69AF79}" type="presOf" srcId="{8907A827-0140-4F67-930F-7C976D4F2015}" destId="{D4A47BF6-C723-411B-8117-4D68F98F1F5E}" srcOrd="0" destOrd="0" presId="urn:microsoft.com/office/officeart/2011/layout/CircleProcess"/>
    <dgm:cxn modelId="{51188AD4-82D9-4DF6-B001-1169D2B75C4E}" type="presOf" srcId="{F14A8388-03B8-4BF3-AF5F-D53A13DB2FD8}" destId="{D647BAF9-08F4-4422-A308-7EE0BEC00A60}" srcOrd="0" destOrd="0" presId="urn:microsoft.com/office/officeart/2011/layout/CircleProcess"/>
    <dgm:cxn modelId="{5A2DA96B-F8BE-45DD-A823-89A70CEAD2A3}" type="presOf" srcId="{CD4D3FFC-6D78-4495-937A-444CD86DC2C6}" destId="{E92E52CC-57C6-43C7-B1C8-4F4944653345}" srcOrd="0" destOrd="0" presId="urn:microsoft.com/office/officeart/2011/layout/CircleProcess"/>
    <dgm:cxn modelId="{304AC6A0-4EE3-498C-A846-3A0C0591AF7B}" type="presOf" srcId="{7BC5FFBA-EA40-4302-9429-A487D549FF2E}" destId="{35D1F785-2907-4B92-BB73-A264CA11EDAD}" srcOrd="1" destOrd="0" presId="urn:microsoft.com/office/officeart/2011/layout/CircleProcess"/>
    <dgm:cxn modelId="{07EEEBFB-F575-4892-B656-8469D70B4F96}" type="presOf" srcId="{DC5DA0E5-8DA0-4C89-AD6E-4B034994749C}" destId="{A5F7D0C1-51E2-4DC6-BB1D-6849878DFB28}" srcOrd="0" destOrd="0" presId="urn:microsoft.com/office/officeart/2011/layout/CircleProcess"/>
    <dgm:cxn modelId="{EBDA850F-23F8-4EB9-8436-86B314DA58E8}" srcId="{21314EA8-6E9A-4BA5-9B99-0832BFF96C78}" destId="{7BC5FFBA-EA40-4302-9429-A487D549FF2E}" srcOrd="4" destOrd="0" parTransId="{98530522-54F8-48DC-8FC7-260A65AEB736}" sibTransId="{9D0C0677-83DA-4D99-BFD3-D0C5CD050931}"/>
    <dgm:cxn modelId="{025E62AC-0194-4558-8DEE-C439A809B19B}" type="presOf" srcId="{F14A8388-03B8-4BF3-AF5F-D53A13DB2FD8}" destId="{5B6B1170-8F52-4FCF-96E3-119082967DA7}" srcOrd="1" destOrd="0" presId="urn:microsoft.com/office/officeart/2011/layout/CircleProcess"/>
    <dgm:cxn modelId="{02BF9060-0F16-43BF-B59C-5C8180B4A56F}" type="presOf" srcId="{7BC5FFBA-EA40-4302-9429-A487D549FF2E}" destId="{9E880A27-A97B-4B5F-BFA7-F1239C546571}" srcOrd="0" destOrd="0" presId="urn:microsoft.com/office/officeart/2011/layout/CircleProcess"/>
    <dgm:cxn modelId="{866452A0-BC9C-468B-B7F0-93E2C7A5F10C}" srcId="{21314EA8-6E9A-4BA5-9B99-0832BFF96C78}" destId="{F14A8388-03B8-4BF3-AF5F-D53A13DB2FD8}" srcOrd="1" destOrd="0" parTransId="{2E72CF13-3776-4165-BABA-0F13F5762923}" sibTransId="{D9D0E848-571C-4228-8F7A-4F630A3062BB}"/>
    <dgm:cxn modelId="{5281931A-5D10-40F1-A335-CF02BE5AC607}" type="presOf" srcId="{8907A827-0140-4F67-930F-7C976D4F2015}" destId="{7CF14D16-D39A-48D3-B008-8F19DD054201}" srcOrd="1" destOrd="0" presId="urn:microsoft.com/office/officeart/2011/layout/CircleProcess"/>
    <dgm:cxn modelId="{F9DCB405-4223-4E8A-9EB6-E3806D75B0A8}" srcId="{21314EA8-6E9A-4BA5-9B99-0832BFF96C78}" destId="{CD4D3FFC-6D78-4495-937A-444CD86DC2C6}" srcOrd="2" destOrd="0" parTransId="{1DE275F1-4347-489D-9F54-348FDFA0BDA8}" sibTransId="{1D702E42-19E8-42FD-A893-2CE1D67039DD}"/>
    <dgm:cxn modelId="{5C2FED5C-82C7-4623-A2F9-37D1679775C4}" type="presOf" srcId="{DC5DA0E5-8DA0-4C89-AD6E-4B034994749C}" destId="{477780D4-6EE5-4A55-8F87-354AF100E49F}" srcOrd="1" destOrd="0" presId="urn:microsoft.com/office/officeart/2011/layout/CircleProcess"/>
    <dgm:cxn modelId="{A7F28D37-828C-4542-9C0E-0B5685BA24CC}" type="presOf" srcId="{CD4D3FFC-6D78-4495-937A-444CD86DC2C6}" destId="{EBF93B35-3FE8-4BB8-9ECF-FC20B7BF7F74}" srcOrd="1" destOrd="0" presId="urn:microsoft.com/office/officeart/2011/layout/CircleProcess"/>
    <dgm:cxn modelId="{232BBA40-9E1B-43A1-9F55-1B83234D9BBA}" srcId="{21314EA8-6E9A-4BA5-9B99-0832BFF96C78}" destId="{DC5DA0E5-8DA0-4C89-AD6E-4B034994749C}" srcOrd="3" destOrd="0" parTransId="{0D242CD2-9208-4D65-BDFA-CFADA1297E14}" sibTransId="{CBCD7D67-36E7-461A-B88D-D693E83A0D4A}"/>
    <dgm:cxn modelId="{6B69CF96-F570-49CF-B18A-9EFD1D4B17B3}" type="presParOf" srcId="{1A535BE2-63ED-41D0-ADC1-CCCEB0BE34CC}" destId="{C33E9498-CA65-4310-9D76-8F34FF7A03B2}" srcOrd="0" destOrd="0" presId="urn:microsoft.com/office/officeart/2011/layout/CircleProcess"/>
    <dgm:cxn modelId="{AA661AA3-AFFC-485D-84B1-64E17A8255FB}" type="presParOf" srcId="{C33E9498-CA65-4310-9D76-8F34FF7A03B2}" destId="{B45F20BE-68FC-4F20-8261-F4B2C21D2279}" srcOrd="0" destOrd="0" presId="urn:microsoft.com/office/officeart/2011/layout/CircleProcess"/>
    <dgm:cxn modelId="{7EAF9866-1116-4ECC-BA22-65DF91DE554A}" type="presParOf" srcId="{1A535BE2-63ED-41D0-ADC1-CCCEB0BE34CC}" destId="{E0BD203E-D436-4239-9273-CA45A04854A6}" srcOrd="1" destOrd="0" presId="urn:microsoft.com/office/officeart/2011/layout/CircleProcess"/>
    <dgm:cxn modelId="{245EFA02-7199-4A6D-A3B7-3D6C0D639A87}" type="presParOf" srcId="{E0BD203E-D436-4239-9273-CA45A04854A6}" destId="{9E880A27-A97B-4B5F-BFA7-F1239C546571}" srcOrd="0" destOrd="0" presId="urn:microsoft.com/office/officeart/2011/layout/CircleProcess"/>
    <dgm:cxn modelId="{4196DF50-78F9-4DC7-9E41-CED0A6AF9CA2}" type="presParOf" srcId="{1A535BE2-63ED-41D0-ADC1-CCCEB0BE34CC}" destId="{35D1F785-2907-4B92-BB73-A264CA11EDAD}" srcOrd="2" destOrd="0" presId="urn:microsoft.com/office/officeart/2011/layout/CircleProcess"/>
    <dgm:cxn modelId="{26574197-B1E9-43F4-9318-A39B8A6DA143}" type="presParOf" srcId="{1A535BE2-63ED-41D0-ADC1-CCCEB0BE34CC}" destId="{FAE558D7-231C-4DF6-AD8F-3D8AC08DC887}" srcOrd="3" destOrd="0" presId="urn:microsoft.com/office/officeart/2011/layout/CircleProcess"/>
    <dgm:cxn modelId="{DA731A1F-225E-431A-8348-0F10A059361A}" type="presParOf" srcId="{FAE558D7-231C-4DF6-AD8F-3D8AC08DC887}" destId="{6D533964-FF77-46F3-9B17-8BF1F3AC1AF6}" srcOrd="0" destOrd="0" presId="urn:microsoft.com/office/officeart/2011/layout/CircleProcess"/>
    <dgm:cxn modelId="{D802918E-A51A-431B-9C49-2D1AB1B5DFD0}" type="presParOf" srcId="{1A535BE2-63ED-41D0-ADC1-CCCEB0BE34CC}" destId="{186801FA-A205-4B15-B3EB-D0E360B224FD}" srcOrd="4" destOrd="0" presId="urn:microsoft.com/office/officeart/2011/layout/CircleProcess"/>
    <dgm:cxn modelId="{ABCDE1FB-6BBE-4FC3-907B-EFC3E7312689}" type="presParOf" srcId="{186801FA-A205-4B15-B3EB-D0E360B224FD}" destId="{A5F7D0C1-51E2-4DC6-BB1D-6849878DFB28}" srcOrd="0" destOrd="0" presId="urn:microsoft.com/office/officeart/2011/layout/CircleProcess"/>
    <dgm:cxn modelId="{0144D922-0A4E-4576-8EA3-4D8BCFACFA63}" type="presParOf" srcId="{1A535BE2-63ED-41D0-ADC1-CCCEB0BE34CC}" destId="{477780D4-6EE5-4A55-8F87-354AF100E49F}" srcOrd="5" destOrd="0" presId="urn:microsoft.com/office/officeart/2011/layout/CircleProcess"/>
    <dgm:cxn modelId="{6BF0152B-0AB4-42C6-8F65-77F618BFB483}" type="presParOf" srcId="{1A535BE2-63ED-41D0-ADC1-CCCEB0BE34CC}" destId="{2F53F524-2B1A-450F-BC8F-AAAA5236A3A8}" srcOrd="6" destOrd="0" presId="urn:microsoft.com/office/officeart/2011/layout/CircleProcess"/>
    <dgm:cxn modelId="{CECC6DA5-C535-45D6-9FE4-52CF2E675788}" type="presParOf" srcId="{2F53F524-2B1A-450F-BC8F-AAAA5236A3A8}" destId="{2F2229EE-FCE9-4BF1-986F-6A2C7BCB7D75}" srcOrd="0" destOrd="0" presId="urn:microsoft.com/office/officeart/2011/layout/CircleProcess"/>
    <dgm:cxn modelId="{E2070A9A-F671-45D8-98C1-9753C068D945}" type="presParOf" srcId="{1A535BE2-63ED-41D0-ADC1-CCCEB0BE34CC}" destId="{3A880326-F581-4F26-8AB6-994241FBE1DA}" srcOrd="7" destOrd="0" presId="urn:microsoft.com/office/officeart/2011/layout/CircleProcess"/>
    <dgm:cxn modelId="{625DDFD0-2FE4-4354-857D-2DC6A07ECC86}" type="presParOf" srcId="{3A880326-F581-4F26-8AB6-994241FBE1DA}" destId="{E92E52CC-57C6-43C7-B1C8-4F4944653345}" srcOrd="0" destOrd="0" presId="urn:microsoft.com/office/officeart/2011/layout/CircleProcess"/>
    <dgm:cxn modelId="{48E6BCF6-D0CE-4E5A-8515-B60BAA43442A}" type="presParOf" srcId="{1A535BE2-63ED-41D0-ADC1-CCCEB0BE34CC}" destId="{EBF93B35-3FE8-4BB8-9ECF-FC20B7BF7F74}" srcOrd="8" destOrd="0" presId="urn:microsoft.com/office/officeart/2011/layout/CircleProcess"/>
    <dgm:cxn modelId="{C0AE9458-31FC-4D23-B01A-6E3105759F1F}" type="presParOf" srcId="{1A535BE2-63ED-41D0-ADC1-CCCEB0BE34CC}" destId="{C43BC655-4361-4868-9EF1-8FFB72B938D9}" srcOrd="9" destOrd="0" presId="urn:microsoft.com/office/officeart/2011/layout/CircleProcess"/>
    <dgm:cxn modelId="{BC41A24C-F4A9-4026-85E2-D3D0ABDABC38}" type="presParOf" srcId="{C43BC655-4361-4868-9EF1-8FFB72B938D9}" destId="{4ABBAB8C-CD6A-4E65-AD20-AA2EABF711D3}" srcOrd="0" destOrd="0" presId="urn:microsoft.com/office/officeart/2011/layout/CircleProcess"/>
    <dgm:cxn modelId="{BC4F0AE8-E15A-4411-9408-DAFDC55C5771}" type="presParOf" srcId="{1A535BE2-63ED-41D0-ADC1-CCCEB0BE34CC}" destId="{9D68D726-8D28-4B6D-9DCC-6E10620CC16E}" srcOrd="10" destOrd="0" presId="urn:microsoft.com/office/officeart/2011/layout/CircleProcess"/>
    <dgm:cxn modelId="{F6EA821E-11EC-45F6-B080-A3141D201B12}" type="presParOf" srcId="{9D68D726-8D28-4B6D-9DCC-6E10620CC16E}" destId="{D647BAF9-08F4-4422-A308-7EE0BEC00A60}" srcOrd="0" destOrd="0" presId="urn:microsoft.com/office/officeart/2011/layout/CircleProcess"/>
    <dgm:cxn modelId="{BE43EECD-5C97-4841-A88B-36A3D2D0629A}" type="presParOf" srcId="{1A535BE2-63ED-41D0-ADC1-CCCEB0BE34CC}" destId="{5B6B1170-8F52-4FCF-96E3-119082967DA7}" srcOrd="11" destOrd="0" presId="urn:microsoft.com/office/officeart/2011/layout/CircleProcess"/>
    <dgm:cxn modelId="{AB45D55E-05E1-4922-A4C9-36DE1CFF3117}" type="presParOf" srcId="{1A535BE2-63ED-41D0-ADC1-CCCEB0BE34CC}" destId="{EB1E5271-AE8D-458A-9ABA-294A7767A042}" srcOrd="12" destOrd="0" presId="urn:microsoft.com/office/officeart/2011/layout/CircleProcess"/>
    <dgm:cxn modelId="{0EBFAA2F-0794-4A9E-A0F9-B75FF4031378}" type="presParOf" srcId="{EB1E5271-AE8D-458A-9ABA-294A7767A042}" destId="{FAD59578-0B83-48A3-9819-9053E6170F8B}" srcOrd="0" destOrd="0" presId="urn:microsoft.com/office/officeart/2011/layout/CircleProcess"/>
    <dgm:cxn modelId="{112300F4-7F77-4632-A6CD-428F64171016}" type="presParOf" srcId="{1A535BE2-63ED-41D0-ADC1-CCCEB0BE34CC}" destId="{4F808869-78E2-4C3B-925F-C98BEAD5FABC}" srcOrd="13" destOrd="0" presId="urn:microsoft.com/office/officeart/2011/layout/CircleProcess"/>
    <dgm:cxn modelId="{2E5A2BDA-5A36-420E-A662-3478AEC498C9}" type="presParOf" srcId="{4F808869-78E2-4C3B-925F-C98BEAD5FABC}" destId="{D4A47BF6-C723-411B-8117-4D68F98F1F5E}" srcOrd="0" destOrd="0" presId="urn:microsoft.com/office/officeart/2011/layout/CircleProcess"/>
    <dgm:cxn modelId="{BBEFE16F-09AB-49B5-9846-479083F4ED72}" type="presParOf" srcId="{1A535BE2-63ED-41D0-ADC1-CCCEB0BE34CC}" destId="{7CF14D16-D39A-48D3-B008-8F19DD05420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AAF1B-3E2A-4C4B-A409-84344027F30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3F34C-C4DD-44EF-AED9-4F2A9003FA6B}">
      <dgm:prSet phldrT="[Text]"/>
      <dgm:spPr/>
      <dgm:t>
        <a:bodyPr/>
        <a:lstStyle/>
        <a:p>
          <a:r>
            <a:rPr lang="en-US" dirty="0" smtClean="0"/>
            <a:t>Opening &amp; Intro ?s</a:t>
          </a:r>
          <a:endParaRPr lang="en-US" dirty="0"/>
        </a:p>
      </dgm:t>
    </dgm:pt>
    <dgm:pt modelId="{91F563F3-8AD2-4133-A804-504C3F7C6525}" type="parTrans" cxnId="{2EF55C2F-26D6-4385-B1BB-D961B676E740}">
      <dgm:prSet/>
      <dgm:spPr/>
      <dgm:t>
        <a:bodyPr/>
        <a:lstStyle/>
        <a:p>
          <a:endParaRPr lang="en-US"/>
        </a:p>
      </dgm:t>
    </dgm:pt>
    <dgm:pt modelId="{3F8A04BC-51BE-4EA3-81A3-F8B26DA57FD5}" type="sibTrans" cxnId="{2EF55C2F-26D6-4385-B1BB-D961B676E740}">
      <dgm:prSet/>
      <dgm:spPr/>
      <dgm:t>
        <a:bodyPr/>
        <a:lstStyle/>
        <a:p>
          <a:endParaRPr lang="en-US"/>
        </a:p>
      </dgm:t>
    </dgm:pt>
    <dgm:pt modelId="{C6966C77-20CE-46A8-A651-63ED61BD5F80}">
      <dgm:prSet phldrT="[Text]"/>
      <dgm:spPr/>
      <dgm:t>
        <a:bodyPr/>
        <a:lstStyle/>
        <a:p>
          <a:r>
            <a:rPr lang="en-US" dirty="0"/>
            <a:t>Transition ?s</a:t>
          </a:r>
        </a:p>
      </dgm:t>
    </dgm:pt>
    <dgm:pt modelId="{C32DE46C-5D6E-4488-A78E-2DC133F481D3}" type="parTrans" cxnId="{84DD94F5-90B0-4702-A4BB-F5CD65FD0EDC}">
      <dgm:prSet/>
      <dgm:spPr/>
      <dgm:t>
        <a:bodyPr/>
        <a:lstStyle/>
        <a:p>
          <a:endParaRPr lang="en-US"/>
        </a:p>
      </dgm:t>
    </dgm:pt>
    <dgm:pt modelId="{FE95D8D4-6F30-4A5E-95F6-FD3F73851121}" type="sibTrans" cxnId="{84DD94F5-90B0-4702-A4BB-F5CD65FD0EDC}">
      <dgm:prSet/>
      <dgm:spPr/>
      <dgm:t>
        <a:bodyPr/>
        <a:lstStyle/>
        <a:p>
          <a:endParaRPr lang="en-US"/>
        </a:p>
      </dgm:t>
    </dgm:pt>
    <dgm:pt modelId="{8E60989B-ADE4-4418-BA42-514B926AE4CF}">
      <dgm:prSet phldrT="[Text]"/>
      <dgm:spPr/>
      <dgm:t>
        <a:bodyPr/>
        <a:lstStyle/>
        <a:p>
          <a:r>
            <a:rPr lang="en-US" dirty="0" smtClean="0"/>
            <a:t>Key ?s</a:t>
          </a:r>
          <a:endParaRPr lang="en-US" dirty="0"/>
        </a:p>
      </dgm:t>
    </dgm:pt>
    <dgm:pt modelId="{2AFAC1EB-FC94-42B4-816A-8FA1817BEC12}" type="parTrans" cxnId="{997D9E70-CAD6-4884-BB53-561D0F3056E5}">
      <dgm:prSet/>
      <dgm:spPr/>
      <dgm:t>
        <a:bodyPr/>
        <a:lstStyle/>
        <a:p>
          <a:endParaRPr lang="en-US"/>
        </a:p>
      </dgm:t>
    </dgm:pt>
    <dgm:pt modelId="{A0AAB2E1-0B47-4A9E-AC0D-3A460E93785F}" type="sibTrans" cxnId="{997D9E70-CAD6-4884-BB53-561D0F3056E5}">
      <dgm:prSet/>
      <dgm:spPr/>
      <dgm:t>
        <a:bodyPr/>
        <a:lstStyle/>
        <a:p>
          <a:endParaRPr lang="en-US"/>
        </a:p>
      </dgm:t>
    </dgm:pt>
    <dgm:pt modelId="{3294F3F0-4034-48D9-A74C-F87BA21408E1}">
      <dgm:prSet phldrT="[Text]"/>
      <dgm:spPr/>
      <dgm:t>
        <a:bodyPr/>
        <a:lstStyle/>
        <a:p>
          <a:r>
            <a:rPr lang="en-US" dirty="0" smtClean="0"/>
            <a:t>Ending ?s</a:t>
          </a:r>
          <a:endParaRPr lang="en-US" dirty="0"/>
        </a:p>
      </dgm:t>
    </dgm:pt>
    <dgm:pt modelId="{CDF44F18-4493-4F7C-B1C8-272C9249A26D}" type="parTrans" cxnId="{B8228B84-D9C1-4E4C-80F7-755D55117684}">
      <dgm:prSet/>
      <dgm:spPr/>
      <dgm:t>
        <a:bodyPr/>
        <a:lstStyle/>
        <a:p>
          <a:endParaRPr lang="en-US"/>
        </a:p>
      </dgm:t>
    </dgm:pt>
    <dgm:pt modelId="{B7DA45BC-CCB2-4B5B-9EB8-C659AB423E1B}" type="sibTrans" cxnId="{B8228B84-D9C1-4E4C-80F7-755D55117684}">
      <dgm:prSet/>
      <dgm:spPr/>
      <dgm:t>
        <a:bodyPr/>
        <a:lstStyle/>
        <a:p>
          <a:endParaRPr lang="en-US"/>
        </a:p>
      </dgm:t>
    </dgm:pt>
    <dgm:pt modelId="{686FD275-E09F-4FF4-BFE7-59A1533A5899}" type="pres">
      <dgm:prSet presAssocID="{6C4AAF1B-3E2A-4C4B-A409-84344027F30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D829E9-F4F7-43BE-82CD-3CDFDE94C392}" type="pres">
      <dgm:prSet presAssocID="{5B03F34C-C4DD-44EF-AED9-4F2A9003FA6B}" presName="Accent1" presStyleCnt="0"/>
      <dgm:spPr/>
    </dgm:pt>
    <dgm:pt modelId="{D300AB79-F53A-453E-AA17-E681039B253E}" type="pres">
      <dgm:prSet presAssocID="{5B03F34C-C4DD-44EF-AED9-4F2A9003FA6B}" presName="Accent" presStyleLbl="node1" presStyleIdx="0" presStyleCnt="4"/>
      <dgm:spPr/>
      <dgm:t>
        <a:bodyPr/>
        <a:lstStyle/>
        <a:p>
          <a:endParaRPr lang="en-US"/>
        </a:p>
      </dgm:t>
    </dgm:pt>
    <dgm:pt modelId="{01567C3C-E046-4438-AA52-2BCC5EB94C03}" type="pres">
      <dgm:prSet presAssocID="{5B03F34C-C4DD-44EF-AED9-4F2A9003FA6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25DD8-8F8E-4699-A878-9649932DD55F}" type="pres">
      <dgm:prSet presAssocID="{C6966C77-20CE-46A8-A651-63ED61BD5F80}" presName="Accent2" presStyleCnt="0"/>
      <dgm:spPr/>
    </dgm:pt>
    <dgm:pt modelId="{2BA560CE-1D5B-42F1-BF9E-B3BC57A82EA1}" type="pres">
      <dgm:prSet presAssocID="{C6966C77-20CE-46A8-A651-63ED61BD5F80}" presName="Accent" presStyleLbl="node1" presStyleIdx="1" presStyleCnt="4"/>
      <dgm:spPr>
        <a:solidFill>
          <a:schemeClr val="tx2">
            <a:lumMod val="75000"/>
          </a:schemeClr>
        </a:solidFill>
      </dgm:spPr>
    </dgm:pt>
    <dgm:pt modelId="{C3CE1CB5-D894-44BD-A7CA-7D0BAF79F757}" type="pres">
      <dgm:prSet presAssocID="{C6966C77-20CE-46A8-A651-63ED61BD5F8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95D3-ED9C-401B-AB90-E5CA154E0D45}" type="pres">
      <dgm:prSet presAssocID="{8E60989B-ADE4-4418-BA42-514B926AE4CF}" presName="Accent3" presStyleCnt="0"/>
      <dgm:spPr/>
    </dgm:pt>
    <dgm:pt modelId="{60EF42A3-F029-49E3-B73E-74F19DD8CBA9}" type="pres">
      <dgm:prSet presAssocID="{8E60989B-ADE4-4418-BA42-514B926AE4CF}" presName="Accent" presStyleLbl="node1" presStyleIdx="2" presStyleCnt="4"/>
      <dgm:spPr>
        <a:solidFill>
          <a:schemeClr val="accent6">
            <a:lumMod val="75000"/>
          </a:schemeClr>
        </a:solidFill>
      </dgm:spPr>
    </dgm:pt>
    <dgm:pt modelId="{AB33C5B0-4710-4825-ADAD-B0E35D804AC1}" type="pres">
      <dgm:prSet presAssocID="{8E60989B-ADE4-4418-BA42-514B926AE4C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D20E8-0D37-45B3-902F-B922FC7CDD98}" type="pres">
      <dgm:prSet presAssocID="{3294F3F0-4034-48D9-A74C-F87BA21408E1}" presName="Accent4" presStyleCnt="0"/>
      <dgm:spPr/>
    </dgm:pt>
    <dgm:pt modelId="{0600D006-34BC-4DC9-AAA7-705EC7312D33}" type="pres">
      <dgm:prSet presAssocID="{3294F3F0-4034-48D9-A74C-F87BA21408E1}" presName="Accent" presStyleLbl="node1" presStyleIdx="3" presStyleCnt="4"/>
      <dgm:spPr>
        <a:solidFill>
          <a:srgbClr val="0070C0"/>
        </a:solidFill>
      </dgm:spPr>
    </dgm:pt>
    <dgm:pt modelId="{49339D01-750B-4402-B2AE-3A5182802CC8}" type="pres">
      <dgm:prSet presAssocID="{3294F3F0-4034-48D9-A74C-F87BA21408E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A72C5-E0A4-46DA-A089-6C7106FB9AB3}" type="presOf" srcId="{5B03F34C-C4DD-44EF-AED9-4F2A9003FA6B}" destId="{01567C3C-E046-4438-AA52-2BCC5EB94C03}" srcOrd="0" destOrd="0" presId="urn:microsoft.com/office/officeart/2009/layout/CircleArrowProcess"/>
    <dgm:cxn modelId="{6BEAF220-663E-4C2C-93AD-B0727C63DC20}" type="presOf" srcId="{8E60989B-ADE4-4418-BA42-514B926AE4CF}" destId="{AB33C5B0-4710-4825-ADAD-B0E35D804AC1}" srcOrd="0" destOrd="0" presId="urn:microsoft.com/office/officeart/2009/layout/CircleArrowProcess"/>
    <dgm:cxn modelId="{4CC76A5D-A3B6-42F7-8088-A230AC1CD89D}" type="presOf" srcId="{C6966C77-20CE-46A8-A651-63ED61BD5F80}" destId="{C3CE1CB5-D894-44BD-A7CA-7D0BAF79F757}" srcOrd="0" destOrd="0" presId="urn:microsoft.com/office/officeart/2009/layout/CircleArrowProcess"/>
    <dgm:cxn modelId="{84DD94F5-90B0-4702-A4BB-F5CD65FD0EDC}" srcId="{6C4AAF1B-3E2A-4C4B-A409-84344027F306}" destId="{C6966C77-20CE-46A8-A651-63ED61BD5F80}" srcOrd="1" destOrd="0" parTransId="{C32DE46C-5D6E-4488-A78E-2DC133F481D3}" sibTransId="{FE95D8D4-6F30-4A5E-95F6-FD3F73851121}"/>
    <dgm:cxn modelId="{C9666E3C-5F30-4983-93A7-8E6A1F3F04CA}" type="presOf" srcId="{6C4AAF1B-3E2A-4C4B-A409-84344027F306}" destId="{686FD275-E09F-4FF4-BFE7-59A1533A5899}" srcOrd="0" destOrd="0" presId="urn:microsoft.com/office/officeart/2009/layout/CircleArrowProcess"/>
    <dgm:cxn modelId="{A987FD35-88E1-4A9D-A9B6-78D192973DC2}" type="presOf" srcId="{3294F3F0-4034-48D9-A74C-F87BA21408E1}" destId="{49339D01-750B-4402-B2AE-3A5182802CC8}" srcOrd="0" destOrd="0" presId="urn:microsoft.com/office/officeart/2009/layout/CircleArrowProcess"/>
    <dgm:cxn modelId="{997D9E70-CAD6-4884-BB53-561D0F3056E5}" srcId="{6C4AAF1B-3E2A-4C4B-A409-84344027F306}" destId="{8E60989B-ADE4-4418-BA42-514B926AE4CF}" srcOrd="2" destOrd="0" parTransId="{2AFAC1EB-FC94-42B4-816A-8FA1817BEC12}" sibTransId="{A0AAB2E1-0B47-4A9E-AC0D-3A460E93785F}"/>
    <dgm:cxn modelId="{2EF55C2F-26D6-4385-B1BB-D961B676E740}" srcId="{6C4AAF1B-3E2A-4C4B-A409-84344027F306}" destId="{5B03F34C-C4DD-44EF-AED9-4F2A9003FA6B}" srcOrd="0" destOrd="0" parTransId="{91F563F3-8AD2-4133-A804-504C3F7C6525}" sibTransId="{3F8A04BC-51BE-4EA3-81A3-F8B26DA57FD5}"/>
    <dgm:cxn modelId="{B8228B84-D9C1-4E4C-80F7-755D55117684}" srcId="{6C4AAF1B-3E2A-4C4B-A409-84344027F306}" destId="{3294F3F0-4034-48D9-A74C-F87BA21408E1}" srcOrd="3" destOrd="0" parTransId="{CDF44F18-4493-4F7C-B1C8-272C9249A26D}" sibTransId="{B7DA45BC-CCB2-4B5B-9EB8-C659AB423E1B}"/>
    <dgm:cxn modelId="{68280594-EBDA-4F31-8A54-12632E23E3DC}" type="presParOf" srcId="{686FD275-E09F-4FF4-BFE7-59A1533A5899}" destId="{62D829E9-F4F7-43BE-82CD-3CDFDE94C392}" srcOrd="0" destOrd="0" presId="urn:microsoft.com/office/officeart/2009/layout/CircleArrowProcess"/>
    <dgm:cxn modelId="{438EACB8-658D-4FB5-A1E6-DB0335B489FA}" type="presParOf" srcId="{62D829E9-F4F7-43BE-82CD-3CDFDE94C392}" destId="{D300AB79-F53A-453E-AA17-E681039B253E}" srcOrd="0" destOrd="0" presId="urn:microsoft.com/office/officeart/2009/layout/CircleArrowProcess"/>
    <dgm:cxn modelId="{4B9D7820-920B-4B4B-8B47-0BF7801B6F5C}" type="presParOf" srcId="{686FD275-E09F-4FF4-BFE7-59A1533A5899}" destId="{01567C3C-E046-4438-AA52-2BCC5EB94C03}" srcOrd="1" destOrd="0" presId="urn:microsoft.com/office/officeart/2009/layout/CircleArrowProcess"/>
    <dgm:cxn modelId="{1CE66021-4507-4716-9EAB-C9461C7A618F}" type="presParOf" srcId="{686FD275-E09F-4FF4-BFE7-59A1533A5899}" destId="{EBD25DD8-8F8E-4699-A878-9649932DD55F}" srcOrd="2" destOrd="0" presId="urn:microsoft.com/office/officeart/2009/layout/CircleArrowProcess"/>
    <dgm:cxn modelId="{8B94E1B9-48F7-4F54-86CB-1246976823C6}" type="presParOf" srcId="{EBD25DD8-8F8E-4699-A878-9649932DD55F}" destId="{2BA560CE-1D5B-42F1-BF9E-B3BC57A82EA1}" srcOrd="0" destOrd="0" presId="urn:microsoft.com/office/officeart/2009/layout/CircleArrowProcess"/>
    <dgm:cxn modelId="{8D1170DB-9CA0-410F-A666-C9BF0C365428}" type="presParOf" srcId="{686FD275-E09F-4FF4-BFE7-59A1533A5899}" destId="{C3CE1CB5-D894-44BD-A7CA-7D0BAF79F757}" srcOrd="3" destOrd="0" presId="urn:microsoft.com/office/officeart/2009/layout/CircleArrowProcess"/>
    <dgm:cxn modelId="{80928546-0F37-4AC5-A0F0-23D0C73758BC}" type="presParOf" srcId="{686FD275-E09F-4FF4-BFE7-59A1533A5899}" destId="{F68395D3-ED9C-401B-AB90-E5CA154E0D45}" srcOrd="4" destOrd="0" presId="urn:microsoft.com/office/officeart/2009/layout/CircleArrowProcess"/>
    <dgm:cxn modelId="{23502153-FF01-4CB2-8623-C265AE578400}" type="presParOf" srcId="{F68395D3-ED9C-401B-AB90-E5CA154E0D45}" destId="{60EF42A3-F029-49E3-B73E-74F19DD8CBA9}" srcOrd="0" destOrd="0" presId="urn:microsoft.com/office/officeart/2009/layout/CircleArrowProcess"/>
    <dgm:cxn modelId="{01D47CC0-6FF7-4D27-B1BA-B623D7446C55}" type="presParOf" srcId="{686FD275-E09F-4FF4-BFE7-59A1533A5899}" destId="{AB33C5B0-4710-4825-ADAD-B0E35D804AC1}" srcOrd="5" destOrd="0" presId="urn:microsoft.com/office/officeart/2009/layout/CircleArrowProcess"/>
    <dgm:cxn modelId="{62D7A14C-DE0F-461C-A555-FB4E7DEBD4D0}" type="presParOf" srcId="{686FD275-E09F-4FF4-BFE7-59A1533A5899}" destId="{280D20E8-0D37-45B3-902F-B922FC7CDD98}" srcOrd="6" destOrd="0" presId="urn:microsoft.com/office/officeart/2009/layout/CircleArrowProcess"/>
    <dgm:cxn modelId="{3CAC591E-E7A6-46C6-87B9-74ECBD0FC8AE}" type="presParOf" srcId="{280D20E8-0D37-45B3-902F-B922FC7CDD98}" destId="{0600D006-34BC-4DC9-AAA7-705EC7312D33}" srcOrd="0" destOrd="0" presId="urn:microsoft.com/office/officeart/2009/layout/CircleArrowProcess"/>
    <dgm:cxn modelId="{EF37D9DA-5BB1-47FB-A595-88F356C61CFE}" type="presParOf" srcId="{686FD275-E09F-4FF4-BFE7-59A1533A5899}" destId="{49339D01-750B-4402-B2AE-3A5182802CC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F20BE-68FC-4F20-8261-F4B2C21D2279}">
      <dsp:nvSpPr>
        <dsp:cNvPr id="0" name=""/>
        <dsp:cNvSpPr/>
      </dsp:nvSpPr>
      <dsp:spPr>
        <a:xfrm>
          <a:off x="7540346" y="873645"/>
          <a:ext cx="1719321" cy="1719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80A27-A97B-4B5F-BFA7-F1239C546571}">
      <dsp:nvSpPr>
        <dsp:cNvPr id="0" name=""/>
        <dsp:cNvSpPr/>
      </dsp:nvSpPr>
      <dsp:spPr>
        <a:xfrm>
          <a:off x="7597077" y="930976"/>
          <a:ext cx="1604943" cy="1604942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Ending</a:t>
          </a:r>
          <a:endParaRPr lang="en-US" sz="1600" b="1" kern="1200" dirty="0"/>
        </a:p>
      </dsp:txBody>
      <dsp:txXfrm>
        <a:off x="7826747" y="1160296"/>
        <a:ext cx="1146519" cy="1146301"/>
      </dsp:txXfrm>
    </dsp:sp>
    <dsp:sp modelId="{6D533964-FF77-46F3-9B17-8BF1F3AC1AF6}">
      <dsp:nvSpPr>
        <dsp:cNvPr id="0" name=""/>
        <dsp:cNvSpPr/>
      </dsp:nvSpPr>
      <dsp:spPr>
        <a:xfrm rot="2700000">
          <a:off x="5762563" y="873735"/>
          <a:ext cx="1719122" cy="17191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D0C1-51E2-4DC6-BB1D-6849878DFB28}">
      <dsp:nvSpPr>
        <dsp:cNvPr id="0" name=""/>
        <dsp:cNvSpPr/>
      </dsp:nvSpPr>
      <dsp:spPr>
        <a:xfrm>
          <a:off x="5821024" y="930976"/>
          <a:ext cx="1604943" cy="1604942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Key</a:t>
          </a:r>
          <a:endParaRPr lang="en-US" sz="1600" b="1" kern="1200" dirty="0"/>
        </a:p>
      </dsp:txBody>
      <dsp:txXfrm>
        <a:off x="6049779" y="1160296"/>
        <a:ext cx="1146519" cy="1146301"/>
      </dsp:txXfrm>
    </dsp:sp>
    <dsp:sp modelId="{2F2229EE-FCE9-4BF1-986F-6A2C7BCB7D75}">
      <dsp:nvSpPr>
        <dsp:cNvPr id="0" name=""/>
        <dsp:cNvSpPr/>
      </dsp:nvSpPr>
      <dsp:spPr>
        <a:xfrm rot="2700000">
          <a:off x="3986510" y="873735"/>
          <a:ext cx="1719122" cy="17191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52CC-57C6-43C7-B1C8-4F4944653345}">
      <dsp:nvSpPr>
        <dsp:cNvPr id="0" name=""/>
        <dsp:cNvSpPr/>
      </dsp:nvSpPr>
      <dsp:spPr>
        <a:xfrm>
          <a:off x="4044057" y="930976"/>
          <a:ext cx="1604943" cy="1604942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Transition</a:t>
          </a:r>
          <a:endParaRPr lang="en-US" sz="1600" b="1" kern="1200" dirty="0"/>
        </a:p>
      </dsp:txBody>
      <dsp:txXfrm>
        <a:off x="4272812" y="1160296"/>
        <a:ext cx="1146519" cy="1146301"/>
      </dsp:txXfrm>
    </dsp:sp>
    <dsp:sp modelId="{4ABBAB8C-CD6A-4E65-AD20-AA2EABF711D3}">
      <dsp:nvSpPr>
        <dsp:cNvPr id="0" name=""/>
        <dsp:cNvSpPr/>
      </dsp:nvSpPr>
      <dsp:spPr>
        <a:xfrm rot="2700000">
          <a:off x="2209542" y="873735"/>
          <a:ext cx="1719122" cy="17191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BAF9-08F4-4422-A308-7EE0BEC00A60}">
      <dsp:nvSpPr>
        <dsp:cNvPr id="0" name=""/>
        <dsp:cNvSpPr/>
      </dsp:nvSpPr>
      <dsp:spPr>
        <a:xfrm>
          <a:off x="2267089" y="930976"/>
          <a:ext cx="1604943" cy="1604942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Introductory</a:t>
          </a:r>
          <a:endParaRPr lang="en-US" sz="1600" b="1" kern="1200" dirty="0"/>
        </a:p>
      </dsp:txBody>
      <dsp:txXfrm>
        <a:off x="2496759" y="1160296"/>
        <a:ext cx="1146519" cy="1146301"/>
      </dsp:txXfrm>
    </dsp:sp>
    <dsp:sp modelId="{FAD59578-0B83-48A3-9819-9053E6170F8B}">
      <dsp:nvSpPr>
        <dsp:cNvPr id="0" name=""/>
        <dsp:cNvSpPr/>
      </dsp:nvSpPr>
      <dsp:spPr>
        <a:xfrm rot="2700000">
          <a:off x="432575" y="873735"/>
          <a:ext cx="1719122" cy="1719122"/>
        </a:xfrm>
        <a:prstGeom prst="teardrop">
          <a:avLst>
            <a:gd name="adj" fmla="val 100000"/>
          </a:avLst>
        </a:prstGeom>
        <a:solidFill>
          <a:srgbClr val="B181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7BF6-C723-411B-8117-4D68F98F1F5E}">
      <dsp:nvSpPr>
        <dsp:cNvPr id="0" name=""/>
        <dsp:cNvSpPr/>
      </dsp:nvSpPr>
      <dsp:spPr>
        <a:xfrm>
          <a:off x="490122" y="930976"/>
          <a:ext cx="1604943" cy="1604942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Opening</a:t>
          </a:r>
          <a:endParaRPr lang="en-US" sz="1800" b="1" kern="1200" dirty="0"/>
        </a:p>
      </dsp:txBody>
      <dsp:txXfrm>
        <a:off x="719791" y="1160296"/>
        <a:ext cx="1146519" cy="1146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AB79-F53A-453E-AA17-E681039B253E}">
      <dsp:nvSpPr>
        <dsp:cNvPr id="0" name=""/>
        <dsp:cNvSpPr/>
      </dsp:nvSpPr>
      <dsp:spPr>
        <a:xfrm>
          <a:off x="1527035" y="0"/>
          <a:ext cx="1627912" cy="16280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67C3C-E046-4438-AA52-2BCC5EB94C03}">
      <dsp:nvSpPr>
        <dsp:cNvPr id="0" name=""/>
        <dsp:cNvSpPr/>
      </dsp:nvSpPr>
      <dsp:spPr>
        <a:xfrm>
          <a:off x="1886452" y="589320"/>
          <a:ext cx="908467" cy="45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Opening &amp; Intro ?s</a:t>
          </a:r>
          <a:endParaRPr lang="en-US" sz="1500" kern="1200" dirty="0"/>
        </a:p>
      </dsp:txBody>
      <dsp:txXfrm>
        <a:off x="1886452" y="589320"/>
        <a:ext cx="908467" cy="454186"/>
      </dsp:txXfrm>
    </dsp:sp>
    <dsp:sp modelId="{2BA560CE-1D5B-42F1-BF9E-B3BC57A82EA1}">
      <dsp:nvSpPr>
        <dsp:cNvPr id="0" name=""/>
        <dsp:cNvSpPr/>
      </dsp:nvSpPr>
      <dsp:spPr>
        <a:xfrm>
          <a:off x="1074786" y="935572"/>
          <a:ext cx="1627912" cy="16280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E1CB5-D894-44BD-A7CA-7D0BAF79F757}">
      <dsp:nvSpPr>
        <dsp:cNvPr id="0" name=""/>
        <dsp:cNvSpPr/>
      </dsp:nvSpPr>
      <dsp:spPr>
        <a:xfrm>
          <a:off x="1432371" y="1526620"/>
          <a:ext cx="908467" cy="45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Transition ?s</a:t>
          </a:r>
        </a:p>
      </dsp:txBody>
      <dsp:txXfrm>
        <a:off x="1432371" y="1526620"/>
        <a:ext cx="908467" cy="454186"/>
      </dsp:txXfrm>
    </dsp:sp>
    <dsp:sp modelId="{60EF42A3-F029-49E3-B73E-74F19DD8CBA9}">
      <dsp:nvSpPr>
        <dsp:cNvPr id="0" name=""/>
        <dsp:cNvSpPr/>
      </dsp:nvSpPr>
      <dsp:spPr>
        <a:xfrm>
          <a:off x="1527035" y="1874599"/>
          <a:ext cx="1627912" cy="162807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3C5B0-4710-4825-ADAD-B0E35D804AC1}">
      <dsp:nvSpPr>
        <dsp:cNvPr id="0" name=""/>
        <dsp:cNvSpPr/>
      </dsp:nvSpPr>
      <dsp:spPr>
        <a:xfrm>
          <a:off x="1886452" y="2463920"/>
          <a:ext cx="908467" cy="45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Key ?s</a:t>
          </a:r>
          <a:endParaRPr lang="en-US" sz="1500" kern="1200" dirty="0"/>
        </a:p>
      </dsp:txBody>
      <dsp:txXfrm>
        <a:off x="1886452" y="2463920"/>
        <a:ext cx="908467" cy="454186"/>
      </dsp:txXfrm>
    </dsp:sp>
    <dsp:sp modelId="{0600D006-34BC-4DC9-AAA7-705EC7312D33}">
      <dsp:nvSpPr>
        <dsp:cNvPr id="0" name=""/>
        <dsp:cNvSpPr/>
      </dsp:nvSpPr>
      <dsp:spPr>
        <a:xfrm>
          <a:off x="1190826" y="2918107"/>
          <a:ext cx="1398581" cy="139925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39D01-750B-4402-B2AE-3A5182802CC8}">
      <dsp:nvSpPr>
        <dsp:cNvPr id="0" name=""/>
        <dsp:cNvSpPr/>
      </dsp:nvSpPr>
      <dsp:spPr>
        <a:xfrm>
          <a:off x="1432371" y="3401220"/>
          <a:ext cx="908467" cy="45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Ending ?s</a:t>
          </a:r>
          <a:endParaRPr lang="en-US" sz="1500" kern="1200" dirty="0"/>
        </a:p>
      </dsp:txBody>
      <dsp:txXfrm>
        <a:off x="1432371" y="3401220"/>
        <a:ext cx="908467" cy="45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4851-35BB-4565-B971-293FF20A133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0385-4531-47E1-99D6-C723EFB1B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Cover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1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9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2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</a:t>
            </a:r>
            <a:r>
              <a:rPr lang="en-US" baseline="0" dirty="0" smtClean="0"/>
              <a:t> Section Begin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1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5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7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41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96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5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</a:t>
            </a:r>
            <a:r>
              <a:rPr lang="en-US" baseline="0" dirty="0" smtClean="0"/>
              <a:t> Section Begin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8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0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90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09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74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</a:t>
            </a:r>
            <a:r>
              <a:rPr lang="en-US" baseline="0" dirty="0" smtClean="0"/>
              <a:t> Section Begin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1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9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41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7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29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0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</a:t>
            </a:r>
            <a:r>
              <a:rPr lang="en-US" baseline="0" dirty="0" smtClean="0"/>
              <a:t> Section Begin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40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51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6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for Attribution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9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2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0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0385-4531-47E1-99D6-C723EFB1B6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2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1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3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8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530E-9AE9-45DB-A546-4CF3AD902F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D2F8-7A5F-4D42-BFE8-018483F90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1.tmp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0800000">
            <a:off x="-3" y="2098765"/>
            <a:ext cx="9144002" cy="221475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reeform 5"/>
          <p:cNvSpPr/>
          <p:nvPr/>
        </p:nvSpPr>
        <p:spPr>
          <a:xfrm>
            <a:off x="-14288" y="0"/>
            <a:ext cx="9158288" cy="378619"/>
          </a:xfrm>
          <a:custGeom>
            <a:avLst/>
            <a:gdLst>
              <a:gd name="connsiteX0" fmla="*/ 0 w 12211050"/>
              <a:gd name="connsiteY0" fmla="*/ 0 h 638175"/>
              <a:gd name="connsiteX1" fmla="*/ 12211050 w 12211050"/>
              <a:gd name="connsiteY1" fmla="*/ 0 h 638175"/>
              <a:gd name="connsiteX2" fmla="*/ 12211050 w 12211050"/>
              <a:gd name="connsiteY2" fmla="*/ 390525 h 638175"/>
              <a:gd name="connsiteX3" fmla="*/ 6358128 w 12211050"/>
              <a:gd name="connsiteY3" fmla="*/ 390525 h 638175"/>
              <a:gd name="connsiteX4" fmla="*/ 6115050 w 12211050"/>
              <a:gd name="connsiteY4" fmla="*/ 638175 h 638175"/>
              <a:gd name="connsiteX5" fmla="*/ 5871972 w 12211050"/>
              <a:gd name="connsiteY5" fmla="*/ 390525 h 638175"/>
              <a:gd name="connsiteX6" fmla="*/ 0 w 12211050"/>
              <a:gd name="connsiteY6" fmla="*/ 39052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638175">
                <a:moveTo>
                  <a:pt x="0" y="0"/>
                </a:moveTo>
                <a:lnTo>
                  <a:pt x="12211050" y="0"/>
                </a:lnTo>
                <a:lnTo>
                  <a:pt x="12211050" y="390525"/>
                </a:lnTo>
                <a:lnTo>
                  <a:pt x="6358128" y="390525"/>
                </a:lnTo>
                <a:lnTo>
                  <a:pt x="6115050" y="638175"/>
                </a:lnTo>
                <a:lnTo>
                  <a:pt x="5871972" y="390525"/>
                </a:lnTo>
                <a:lnTo>
                  <a:pt x="0" y="39052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5" y="1103434"/>
            <a:ext cx="9058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6790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</a:t>
            </a:r>
            <a:r>
              <a:rPr lang="en-US" sz="3200" b="1" dirty="0" smtClean="0">
                <a:solidFill>
                  <a:srgbClr val="A6790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e Focused </a:t>
            </a:r>
            <a:r>
              <a:rPr lang="en-US" sz="3200" b="1" dirty="0" smtClean="0">
                <a:solidFill>
                  <a:srgbClr val="A6790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Focus Group</a:t>
            </a:r>
            <a:endParaRPr lang="en-US" sz="3200" b="1" dirty="0">
              <a:solidFill>
                <a:srgbClr val="A6790A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32496"/>
            <a:ext cx="9144000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1970" y="4633287"/>
            <a:ext cx="492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Melinda Grismer</a:t>
            </a:r>
            <a:endParaRPr lang="en-US" sz="2400" dirty="0" smtClean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Community Development Specialist</a:t>
            </a:r>
            <a:endParaRPr lang="en-US" sz="2000" dirty="0">
              <a:solidFill>
                <a:srgbClr val="9495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mgrismer@purdue.edu</a:t>
            </a:r>
            <a:endParaRPr lang="en-US" sz="2000" dirty="0" smtClean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575" y="489589"/>
            <a:ext cx="676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Practical Guide to. </a:t>
            </a:r>
            <a:r>
              <a:rPr lang="en-US" sz="1400" dirty="0" smtClean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813" y="4777683"/>
            <a:ext cx="276645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Presented</a:t>
            </a:r>
          </a:p>
          <a:p>
            <a:pPr algn="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June 13, 2018</a:t>
            </a:r>
            <a:endParaRPr lang="en-US" sz="2400" dirty="0" smtClean="0">
              <a:solidFill>
                <a:srgbClr val="404040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  <a:p>
            <a:pPr algn="r"/>
            <a:endParaRPr lang="en-US" sz="2800" dirty="0">
              <a:solidFill>
                <a:srgbClr val="40404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14288" y="4313522"/>
            <a:ext cx="9158288" cy="59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6034" y="788993"/>
            <a:ext cx="3489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15750"/>
          <a:stretch/>
        </p:blipFill>
        <p:spPr>
          <a:xfrm>
            <a:off x="777822" y="2484065"/>
            <a:ext cx="1325880" cy="1325880"/>
          </a:xfrm>
          <a:prstGeom prst="ellipse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8757"/>
          <a:stretch/>
        </p:blipFill>
        <p:spPr>
          <a:xfrm>
            <a:off x="2360683" y="2484065"/>
            <a:ext cx="1325880" cy="1325880"/>
          </a:xfrm>
          <a:prstGeom prst="ellipse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15657"/>
          <a:stretch/>
        </p:blipFill>
        <p:spPr>
          <a:xfrm>
            <a:off x="3943543" y="2484065"/>
            <a:ext cx="1325880" cy="1325880"/>
          </a:xfrm>
          <a:prstGeom prst="ellipse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15750"/>
          <a:stretch/>
        </p:blipFill>
        <p:spPr>
          <a:xfrm>
            <a:off x="5522933" y="2492614"/>
            <a:ext cx="1325880" cy="1325880"/>
          </a:xfrm>
          <a:prstGeom prst="ellipse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11443"/>
          <a:stretch/>
        </p:blipFill>
        <p:spPr>
          <a:xfrm>
            <a:off x="7102323" y="2475625"/>
            <a:ext cx="1325880" cy="1325880"/>
          </a:xfrm>
          <a:prstGeom prst="ellipse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68" y="6103052"/>
            <a:ext cx="2567031" cy="5234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078421" y="4811442"/>
            <a:ext cx="0" cy="720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-3" y="2087851"/>
            <a:ext cx="9158288" cy="59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7818" y="5710505"/>
            <a:ext cx="879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B1810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Based on the work of Dr. Bo Beaulieu, with contributions from Dr. Michael Wilcox &amp; Maria Wiltse</a:t>
            </a:r>
            <a:endParaRPr lang="en-US" sz="1400" i="1" dirty="0">
              <a:solidFill>
                <a:srgbClr val="B1810B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1829" y="696808"/>
            <a:ext cx="732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4. Data Collection Procedure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4935" y="2005524"/>
            <a:ext cx="5656630" cy="489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en-US" sz="700" dirty="0" smtClean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Focus groups pay attention to the perceptions of  people regarding community matters.</a:t>
            </a:r>
            <a:endParaRPr lang="en-US" sz="7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They are not intended to develop a consensus, arrive at an agreeable plan, or make decisions about which course of action should be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undertaken.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Focus groups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vs. key informant interviews:</a:t>
            </a:r>
            <a:endParaRPr lang="en-US" sz="7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In focus groups, participants generate their own responses, but also respond to the others’ comments.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Key informant interviews zero in on more, specific personal information and motivations (that participants might not feel comfortable discussing in a large group) and offer a depth of content by an expert, victim, etc.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i="1" dirty="0">
              <a:solidFill>
                <a:srgbClr val="828387"/>
              </a:solidFill>
              <a:latin typeface="Franklin Gothic Book" panose="020B05030201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1400" i="1" dirty="0">
              <a:solidFill>
                <a:srgbClr val="8283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9862" y="2851836"/>
            <a:ext cx="1949974" cy="1949974"/>
          </a:xfrm>
          <a:prstGeom prst="rect">
            <a:avLst/>
          </a:prstGeom>
          <a:solidFill>
            <a:srgbClr val="94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Insert </a:t>
            </a:r>
            <a:r>
              <a:rPr lang="en-US" sz="900" dirty="0"/>
              <a:t>image </a:t>
            </a:r>
            <a:r>
              <a:rPr lang="en-US" sz="900" dirty="0" smtClean="0"/>
              <a:t>here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69" y="2838961"/>
            <a:ext cx="2318544" cy="19757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43743" y="1455602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9665" y="6402609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190" y="6402609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46371" y="1458334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202628" y="1600458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902882" y="1600099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4528" y="762553"/>
            <a:ext cx="872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5. Makes Use of Qualitative Data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518" y="2355061"/>
            <a:ext cx="52682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Focus groups produce qualitative data that offer insights into the attitudes, perceptions and opinions of participants.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These results are solicited through open-ended questions and a procedure in which respondents are able to choose the manner in which they wish to respond.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828387"/>
              </a:solidFill>
              <a:latin typeface="Franklin Gothic Book" panose="020B05030201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i="1" dirty="0">
              <a:solidFill>
                <a:srgbClr val="8283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88428" y="2801025"/>
            <a:ext cx="1949974" cy="1949974"/>
          </a:xfrm>
          <a:prstGeom prst="rect">
            <a:avLst/>
          </a:prstGeom>
          <a:solidFill>
            <a:srgbClr val="94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Insert </a:t>
            </a:r>
            <a:r>
              <a:rPr lang="en-US" sz="900" dirty="0"/>
              <a:t>image </a:t>
            </a:r>
            <a:r>
              <a:rPr lang="en-US" sz="900" dirty="0" smtClean="0"/>
              <a:t>here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84" y="2801025"/>
            <a:ext cx="2489462" cy="206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886190" y="6402609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9665" y="6402609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0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6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7262" y="740954"/>
            <a:ext cx="872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6. Discussion is Focused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0944" y="2277695"/>
            <a:ext cx="5315524" cy="358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The topics of discussion in a focus group are carefully predetermined and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sequenced.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 questions are presented in a manner that is understandable to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participants.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 moderator uses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predetermined, open-ended questions.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questions -- called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questioning route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-- are arranged in a natural, logical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sequence.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focus group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-1227" r="12346" b="1227"/>
          <a:stretch/>
        </p:blipFill>
        <p:spPr bwMode="auto">
          <a:xfrm>
            <a:off x="6605493" y="2957705"/>
            <a:ext cx="1967813" cy="196781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86190" y="6402609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9665" y="6402609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0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4662" y="10567"/>
            <a:ext cx="9144000" cy="1101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12331" y="6434314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-12331" y="1076559"/>
            <a:ext cx="915633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SECTION II</a:t>
            </a:r>
            <a:endParaRPr lang="en-US" sz="1400" b="1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545" y="6604084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2331" y="-32946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4735" y="268253"/>
            <a:ext cx="658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How to Set Up &amp; Facilitate Your Focus Group 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73216" y="820948"/>
            <a:ext cx="5447008" cy="142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12331" y="1076559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41" y="1639947"/>
            <a:ext cx="6122759" cy="459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3229424" y="638070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641658" y="782744"/>
            <a:ext cx="586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Organizing Your Focus Group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95" y="1529255"/>
            <a:ext cx="425651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054" y="2314392"/>
            <a:ext cx="691939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The key to a well-organized focus group is a process agenda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. This is type of agenda offers a minute-by-minute approach to managing the anticipated discussion.</a:t>
            </a: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Start with the end result in mind.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Choose your questions based on the responses they like are likely to generate—and categorize those responses into “themes” to report on.</a:t>
            </a: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Embed a both a quantitative piece and an interactive piece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into your 90 minutes of facilitated discussion to add energy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173" y="2314392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174" y="3845289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173" y="4999758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0061" y="-10157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35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1759" y="1609782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6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99241" y="717620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872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20" y="3372796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154" y="3401201"/>
            <a:ext cx="1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ntroductory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7913" y="3390890"/>
            <a:ext cx="131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ransfer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2537" y="3372796"/>
            <a:ext cx="131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01277" y="3372796"/>
            <a:ext cx="131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53109"/>
              </p:ext>
            </p:extLst>
          </p:nvPr>
        </p:nvGraphicFramePr>
        <p:xfrm>
          <a:off x="-242449" y="1755395"/>
          <a:ext cx="9336201" cy="346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44" y="4510838"/>
            <a:ext cx="2211388" cy="165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64822" y="711124"/>
            <a:ext cx="541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4683" y="1911271"/>
            <a:ext cx="511702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Franklin Gothic Book" panose="020B0503020102020204" pitchFamily="34" charset="0"/>
              </a:rPr>
              <a:t>Opening Questions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This is the round robin question that everyone answers at the beginning of the focus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group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It is designed to be answered rather quickly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(20-30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seconds) and to identify characteristics that the participants have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common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It is preferable for these questions to be factual as opposed to attitude or opinion-based questions</a:t>
            </a: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268" r="4237"/>
          <a:stretch/>
        </p:blipFill>
        <p:spPr>
          <a:xfrm>
            <a:off x="6502918" y="2978454"/>
            <a:ext cx="1989666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5990" y="4311035"/>
            <a:ext cx="14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CONDUCTING THE INTERVIEWS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721160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4683" y="1975184"/>
            <a:ext cx="511702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Franklin Gothic Book" panose="020B0503020102020204" pitchFamily="34" charset="0"/>
              </a:rPr>
              <a:t>Introductory Questions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are the questions that introduce the general topic of discussion and provide participants an opportunity to reflect on past experiences and their connection with the overall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topic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questions are usually not critical to the analysis and are intended to foster conversation and interaction among the participants</a:t>
            </a: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268" r="4237"/>
          <a:stretch/>
        </p:blipFill>
        <p:spPr>
          <a:xfrm>
            <a:off x="6502918" y="2978454"/>
            <a:ext cx="1989666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5990" y="4328603"/>
            <a:ext cx="14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CONDUCTING THE INTERVIEWS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622196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0022" y="1993684"/>
            <a:ext cx="5277174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Franklin Gothic Book" panose="020B0503020102020204" pitchFamily="34" charset="0"/>
              </a:rPr>
              <a:t>Transition Questions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questions move the conversation into the key questions that drive the study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questions serve as the logical link between the introductory questions and the key questions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During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transition questions, the participants are becoming aware of how others view the topic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B1810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268" r="4237"/>
          <a:stretch/>
        </p:blipFill>
        <p:spPr>
          <a:xfrm>
            <a:off x="6502918" y="2978454"/>
            <a:ext cx="1989666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91046" y="4328603"/>
            <a:ext cx="14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CONDUCTING THE INTERVIEWS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678187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5257" y="2140799"/>
            <a:ext cx="5117026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Franklin Gothic Book" panose="020B0503020102020204" pitchFamily="34" charset="0"/>
              </a:rPr>
              <a:t>Key Questions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questions drive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study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Typically, there are 2 - 5 questions in this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category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are usually the first questions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that you tend to develop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ones that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usually require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 greatest attention in the subsequent analysis</a:t>
            </a: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268" r="4237"/>
          <a:stretch/>
        </p:blipFill>
        <p:spPr>
          <a:xfrm>
            <a:off x="6502918" y="2978454"/>
            <a:ext cx="1989666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91046" y="4350054"/>
            <a:ext cx="14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CONDUCTING THE INTERVIEWS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18209" y="1719737"/>
            <a:ext cx="5503334" cy="780076"/>
          </a:xfrm>
          <a:prstGeom prst="rect">
            <a:avLst/>
          </a:prstGeom>
          <a:solidFill>
            <a:srgbClr val="EDE8E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2042735" y="2117924"/>
            <a:ext cx="5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8207" y="1720354"/>
            <a:ext cx="5503335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SECTION I</a:t>
            </a:r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7550" y="11192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818207" y="2499813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18207" y="1719737"/>
            <a:ext cx="550333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18207" y="2825495"/>
            <a:ext cx="5503335" cy="780076"/>
          </a:xfrm>
          <a:prstGeom prst="rect">
            <a:avLst/>
          </a:prstGeom>
          <a:solidFill>
            <a:srgbClr val="EDE8E3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2067399" y="3180817"/>
            <a:ext cx="5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How to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Set Up &amp; Facilitate Your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Focus Group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8206" y="2823517"/>
            <a:ext cx="5503335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SECTION II</a:t>
            </a:r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818207" y="3605571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18207" y="2825495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18207" y="3924389"/>
            <a:ext cx="5503335" cy="780076"/>
          </a:xfrm>
          <a:prstGeom prst="rect">
            <a:avLst/>
          </a:prstGeom>
          <a:solidFill>
            <a:srgbClr val="EDE8E3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TextBox 49"/>
          <p:cNvSpPr txBox="1"/>
          <p:nvPr/>
        </p:nvSpPr>
        <p:spPr>
          <a:xfrm>
            <a:off x="1687439" y="4277808"/>
            <a:ext cx="589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818207" y="4704465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18207" y="3924389"/>
            <a:ext cx="550333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818208" y="5032580"/>
            <a:ext cx="5503335" cy="780076"/>
          </a:xfrm>
          <a:prstGeom prst="rect">
            <a:avLst/>
          </a:prstGeom>
          <a:solidFill>
            <a:srgbClr val="EDE8E3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87439" y="5378982"/>
            <a:ext cx="589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Your Turn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01264" y="3909162"/>
            <a:ext cx="5503335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SECTION </a:t>
            </a:r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III</a:t>
            </a:r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818208" y="5812656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18207" y="5031342"/>
            <a:ext cx="5503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6632496"/>
            <a:ext cx="9144000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448453"/>
            <a:ext cx="9227960" cy="926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7" name="TextBox 66"/>
          <p:cNvSpPr txBox="1"/>
          <p:nvPr/>
        </p:nvSpPr>
        <p:spPr>
          <a:xfrm>
            <a:off x="1260184" y="705299"/>
            <a:ext cx="502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OUTLINE</a:t>
            </a:r>
            <a:endParaRPr lang="en-US" sz="2800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2331" y="137464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90393" y="778420"/>
            <a:ext cx="67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1810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Section Breakdown</a:t>
            </a:r>
            <a:endParaRPr lang="en-US" b="1" dirty="0">
              <a:solidFill>
                <a:srgbClr val="B1810B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569875" y="756987"/>
            <a:ext cx="2116" cy="44438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49" y="6109023"/>
            <a:ext cx="2567031" cy="52347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18205" y="5032113"/>
            <a:ext cx="5503335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SECTION </a:t>
            </a:r>
            <a:r>
              <a:rPr lang="en-US" sz="1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IV</a:t>
            </a:r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2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Set Up Your Focus Group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678298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Types of Questions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6981" y="2121846"/>
            <a:ext cx="5117026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Franklin Gothic Book" panose="020B0503020102020204" pitchFamily="34" charset="0"/>
              </a:rPr>
              <a:t>Ending Questions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questions bring closure to the discussion,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enabling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participants to reflect back on previous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comments that are critical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to the analysis. 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questions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can help prioritize previous comments—and suggest strategies or key takeaways for final report of the focus group findings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268" r="4237"/>
          <a:stretch/>
        </p:blipFill>
        <p:spPr>
          <a:xfrm>
            <a:off x="6502918" y="2978454"/>
            <a:ext cx="1989666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13761" y="4350054"/>
            <a:ext cx="14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CONDUCTING THE INTERVIEWS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205346" y="782744"/>
            <a:ext cx="704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An Example: Eastern Indiana Housing Study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95" y="1529255"/>
            <a:ext cx="425651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Process Agenda Template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5387" y="2120548"/>
            <a:ext cx="75406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Indiana Regional Planning Council Process Agenda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Needed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agenda, sign-in sheet, surveys to hand out, tape, flipcharts, easel, markers, power cord, laptop, projector, flash drive with PowerPoint, name badges/tents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41454"/>
              </p:ext>
            </p:extLst>
          </p:nvPr>
        </p:nvGraphicFramePr>
        <p:xfrm>
          <a:off x="879728" y="3167894"/>
          <a:ext cx="7384545" cy="267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604">
                  <a:extLst>
                    <a:ext uri="{9D8B030D-6E8A-4147-A177-3AD203B41FA5}">
                      <a16:colId xmlns:a16="http://schemas.microsoft.com/office/drawing/2014/main" val="3999932641"/>
                    </a:ext>
                  </a:extLst>
                </a:gridCol>
                <a:gridCol w="959596">
                  <a:extLst>
                    <a:ext uri="{9D8B030D-6E8A-4147-A177-3AD203B41FA5}">
                      <a16:colId xmlns:a16="http://schemas.microsoft.com/office/drawing/2014/main" val="903779105"/>
                    </a:ext>
                  </a:extLst>
                </a:gridCol>
                <a:gridCol w="1230672">
                  <a:extLst>
                    <a:ext uri="{9D8B030D-6E8A-4147-A177-3AD203B41FA5}">
                      <a16:colId xmlns:a16="http://schemas.microsoft.com/office/drawing/2014/main" val="2053794352"/>
                    </a:ext>
                  </a:extLst>
                </a:gridCol>
                <a:gridCol w="960998">
                  <a:extLst>
                    <a:ext uri="{9D8B030D-6E8A-4147-A177-3AD203B41FA5}">
                      <a16:colId xmlns:a16="http://schemas.microsoft.com/office/drawing/2014/main" val="1916115947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3623459252"/>
                    </a:ext>
                  </a:extLst>
                </a:gridCol>
                <a:gridCol w="2795070">
                  <a:extLst>
                    <a:ext uri="{9D8B030D-6E8A-4147-A177-3AD203B41FA5}">
                      <a16:colId xmlns:a16="http://schemas.microsoft.com/office/drawing/2014/main" val="989234135"/>
                    </a:ext>
                  </a:extLst>
                </a:gridCol>
              </a:tblGrid>
              <a:tr h="4462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 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Scribe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805290"/>
                  </a:ext>
                </a:extLst>
              </a:tr>
              <a:tr h="892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Ice</a:t>
                      </a:r>
                      <a:r>
                        <a:rPr lang="en-US" sz="1800" b="1" baseline="0" dirty="0" smtClean="0">
                          <a:effectLst/>
                        </a:rPr>
                        <a:t> Breaker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Melinda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Michael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Continental breakfast &amp; drinks provided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Q1: “How long you have lived and/or worked in this county?“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162460"/>
                  </a:ext>
                </a:extLst>
              </a:tr>
              <a:tr h="1338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Intro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Questions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Melinda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Michael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Q1: “What would you say are the ONE to TWO things you like most about your county?”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Q2: “What would you say are ONE to TWO things that concern you most about your county?”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97597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253243" y="-2047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0709" y="6409464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205346" y="782744"/>
            <a:ext cx="704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An Example: Eastern Indiana Housing Study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95" y="1529255"/>
            <a:ext cx="425651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Process Agenda Template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93851"/>
              </p:ext>
            </p:extLst>
          </p:nvPr>
        </p:nvGraphicFramePr>
        <p:xfrm>
          <a:off x="698800" y="1997330"/>
          <a:ext cx="7549712" cy="2438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47">
                  <a:extLst>
                    <a:ext uri="{9D8B030D-6E8A-4147-A177-3AD203B41FA5}">
                      <a16:colId xmlns:a16="http://schemas.microsoft.com/office/drawing/2014/main" val="3999932641"/>
                    </a:ext>
                  </a:extLst>
                </a:gridCol>
                <a:gridCol w="981059">
                  <a:extLst>
                    <a:ext uri="{9D8B030D-6E8A-4147-A177-3AD203B41FA5}">
                      <a16:colId xmlns:a16="http://schemas.microsoft.com/office/drawing/2014/main" val="903779105"/>
                    </a:ext>
                  </a:extLst>
                </a:gridCol>
                <a:gridCol w="1208761">
                  <a:extLst>
                    <a:ext uri="{9D8B030D-6E8A-4147-A177-3AD203B41FA5}">
                      <a16:colId xmlns:a16="http://schemas.microsoft.com/office/drawing/2014/main" val="2053794352"/>
                    </a:ext>
                  </a:extLst>
                </a:gridCol>
                <a:gridCol w="1031929">
                  <a:extLst>
                    <a:ext uri="{9D8B030D-6E8A-4147-A177-3AD203B41FA5}">
                      <a16:colId xmlns:a16="http://schemas.microsoft.com/office/drawing/2014/main" val="1916115947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3623459252"/>
                    </a:ext>
                  </a:extLst>
                </a:gridCol>
                <a:gridCol w="2857586">
                  <a:extLst>
                    <a:ext uri="{9D8B030D-6E8A-4147-A177-3AD203B41FA5}">
                      <a16:colId xmlns:a16="http://schemas.microsoft.com/office/drawing/2014/main" val="989234135"/>
                    </a:ext>
                  </a:extLst>
                </a:gridCol>
              </a:tblGrid>
              <a:tr h="494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 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Scribe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805290"/>
                  </a:ext>
                </a:extLst>
              </a:tr>
              <a:tr h="1944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Short paper survey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Melinda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Michael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Survey Questions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% of housing stock allocated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Community factors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Perceptions of housing by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9239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68372"/>
              </p:ext>
            </p:extLst>
          </p:nvPr>
        </p:nvGraphicFramePr>
        <p:xfrm>
          <a:off x="698800" y="3565950"/>
          <a:ext cx="7549712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47">
                  <a:extLst>
                    <a:ext uri="{9D8B030D-6E8A-4147-A177-3AD203B41FA5}">
                      <a16:colId xmlns:a16="http://schemas.microsoft.com/office/drawing/2014/main" val="1392226613"/>
                    </a:ext>
                  </a:extLst>
                </a:gridCol>
                <a:gridCol w="981059">
                  <a:extLst>
                    <a:ext uri="{9D8B030D-6E8A-4147-A177-3AD203B41FA5}">
                      <a16:colId xmlns:a16="http://schemas.microsoft.com/office/drawing/2014/main" val="3857107431"/>
                    </a:ext>
                  </a:extLst>
                </a:gridCol>
                <a:gridCol w="1208761">
                  <a:extLst>
                    <a:ext uri="{9D8B030D-6E8A-4147-A177-3AD203B41FA5}">
                      <a16:colId xmlns:a16="http://schemas.microsoft.com/office/drawing/2014/main" val="3077623922"/>
                    </a:ext>
                  </a:extLst>
                </a:gridCol>
                <a:gridCol w="1031929">
                  <a:extLst>
                    <a:ext uri="{9D8B030D-6E8A-4147-A177-3AD203B41FA5}">
                      <a16:colId xmlns:a16="http://schemas.microsoft.com/office/drawing/2014/main" val="2277839555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572028304"/>
                    </a:ext>
                  </a:extLst>
                </a:gridCol>
                <a:gridCol w="2857586">
                  <a:extLst>
                    <a:ext uri="{9D8B030D-6E8A-4147-A177-3AD203B41FA5}">
                      <a16:colId xmlns:a16="http://schemas.microsoft.com/office/drawing/2014/main" val="4159982191"/>
                    </a:ext>
                  </a:extLst>
                </a:gridCol>
              </a:tblGrid>
              <a:tr h="2541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8:25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Transition Questions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asks, as he prompts participants with data points from the data snapshot created for EIRPC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</a:rPr>
                        <a:t>Melinda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Q1: “How would you describe the current availability of housing in your county? “</a:t>
                      </a:r>
                      <a:endParaRPr lang="en-US" sz="1100" b="0" dirty="0" smtClean="0">
                        <a:effectLst/>
                      </a:endParaRPr>
                    </a:p>
                    <a:p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Q2: “Do you think there are adequate numbers of single family, multi-family and rental properties available for those who live in the county?” </a:t>
                      </a:r>
                    </a:p>
                    <a:p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Q3: How would you rate the quality of homes and rental properties in the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</a:p>
                    <a:p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Q4: “How do you feel about the price for homes or the monthly cost to rent a home or apartment in the county? “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Q5: “Do you feel homes and rental properties are available for households from different income levels (i.e., such as higher, middle and lower income households)?”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1100" b="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2665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215878" y="-11057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8233" y="6382025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205346" y="782744"/>
            <a:ext cx="704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An Example: Eastern Indiana Housing Study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95" y="1529255"/>
            <a:ext cx="425651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Process Agenda Template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74282"/>
              </p:ext>
            </p:extLst>
          </p:nvPr>
        </p:nvGraphicFramePr>
        <p:xfrm>
          <a:off x="895490" y="1968273"/>
          <a:ext cx="7353022" cy="1698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096">
                  <a:extLst>
                    <a:ext uri="{9D8B030D-6E8A-4147-A177-3AD203B41FA5}">
                      <a16:colId xmlns:a16="http://schemas.microsoft.com/office/drawing/2014/main" val="3999932641"/>
                    </a:ext>
                  </a:extLst>
                </a:gridCol>
                <a:gridCol w="955500">
                  <a:extLst>
                    <a:ext uri="{9D8B030D-6E8A-4147-A177-3AD203B41FA5}">
                      <a16:colId xmlns:a16="http://schemas.microsoft.com/office/drawing/2014/main" val="903779105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2053794352"/>
                    </a:ext>
                  </a:extLst>
                </a:gridCol>
                <a:gridCol w="784204">
                  <a:extLst>
                    <a:ext uri="{9D8B030D-6E8A-4147-A177-3AD203B41FA5}">
                      <a16:colId xmlns:a16="http://schemas.microsoft.com/office/drawing/2014/main" val="1916115947"/>
                    </a:ext>
                  </a:extLst>
                </a:gridCol>
                <a:gridCol w="846974">
                  <a:extLst>
                    <a:ext uri="{9D8B030D-6E8A-4147-A177-3AD203B41FA5}">
                      <a16:colId xmlns:a16="http://schemas.microsoft.com/office/drawing/2014/main" val="3623459252"/>
                    </a:ext>
                  </a:extLst>
                </a:gridCol>
                <a:gridCol w="2783138">
                  <a:extLst>
                    <a:ext uri="{9D8B030D-6E8A-4147-A177-3AD203B41FA5}">
                      <a16:colId xmlns:a16="http://schemas.microsoft.com/office/drawing/2014/main" val="989234135"/>
                    </a:ext>
                  </a:extLst>
                </a:gridCol>
              </a:tblGrid>
              <a:tr h="37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 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Scribe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805290"/>
                  </a:ext>
                </a:extLst>
              </a:tr>
              <a:tr h="1320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Key </a:t>
                      </a:r>
                      <a:r>
                        <a:rPr lang="en-US" sz="1800" b="1" dirty="0">
                          <a:effectLst/>
                        </a:rPr>
                        <a:t>Questions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Michael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Melinda, as she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posts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response cards on the sticky wall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“What strategies do you recommend be considered by local leaders in order to expand the quantity and quality of housing in your county for people of all income levels?”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97597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09057"/>
              </p:ext>
            </p:extLst>
          </p:nvPr>
        </p:nvGraphicFramePr>
        <p:xfrm>
          <a:off x="895490" y="3558668"/>
          <a:ext cx="7353022" cy="262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096">
                  <a:extLst>
                    <a:ext uri="{9D8B030D-6E8A-4147-A177-3AD203B41FA5}">
                      <a16:colId xmlns:a16="http://schemas.microsoft.com/office/drawing/2014/main" val="92753635"/>
                    </a:ext>
                  </a:extLst>
                </a:gridCol>
                <a:gridCol w="955500">
                  <a:extLst>
                    <a:ext uri="{9D8B030D-6E8A-4147-A177-3AD203B41FA5}">
                      <a16:colId xmlns:a16="http://schemas.microsoft.com/office/drawing/2014/main" val="2571432442"/>
                    </a:ext>
                  </a:extLst>
                </a:gridCol>
                <a:gridCol w="1432427">
                  <a:extLst>
                    <a:ext uri="{9D8B030D-6E8A-4147-A177-3AD203B41FA5}">
                      <a16:colId xmlns:a16="http://schemas.microsoft.com/office/drawing/2014/main" val="30235740"/>
                    </a:ext>
                  </a:extLst>
                </a:gridCol>
                <a:gridCol w="749887">
                  <a:extLst>
                    <a:ext uri="{9D8B030D-6E8A-4147-A177-3AD203B41FA5}">
                      <a16:colId xmlns:a16="http://schemas.microsoft.com/office/drawing/2014/main" val="51482953"/>
                    </a:ext>
                  </a:extLst>
                </a:gridCol>
                <a:gridCol w="846974">
                  <a:extLst>
                    <a:ext uri="{9D8B030D-6E8A-4147-A177-3AD203B41FA5}">
                      <a16:colId xmlns:a16="http://schemas.microsoft.com/office/drawing/2014/main" val="3020959986"/>
                    </a:ext>
                  </a:extLst>
                </a:gridCol>
                <a:gridCol w="2783138">
                  <a:extLst>
                    <a:ext uri="{9D8B030D-6E8A-4147-A177-3AD203B41FA5}">
                      <a16:colId xmlns:a16="http://schemas.microsoft.com/office/drawing/2014/main" val="3154076302"/>
                    </a:ext>
                  </a:extLst>
                </a:gridCol>
              </a:tblGrid>
              <a:tr h="1501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Ending Questions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Michael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Melinda, as she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prioritizes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posted responses on the sticky wall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Q1: “What is the MOST IMPORTANT thing that you believe the county should do to provide a good mix of quality housing – single family, multi-family, and/or rental -- to current and future residents?”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63931"/>
                  </a:ext>
                </a:extLst>
              </a:tr>
              <a:tr h="1123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Closing Remarks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Melinda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Michael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We’ll email synthesized notes to the whole group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We’ll let you know the results of the overall project (as it rolls out)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46808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8233" y="6402609"/>
            <a:ext cx="1153715" cy="3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" b="3464"/>
          <a:stretch/>
        </p:blipFill>
        <p:spPr>
          <a:xfrm>
            <a:off x="-12332" y="969759"/>
            <a:ext cx="9180994" cy="58840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166" y="-25348"/>
            <a:ext cx="9144000" cy="1101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12331" y="6375420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-12331" y="1076559"/>
            <a:ext cx="9156331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SECTION </a:t>
            </a:r>
            <a:r>
              <a:rPr lang="en-U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III</a:t>
            </a:r>
            <a:endParaRPr lang="en-US" sz="1400" b="1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6538" y="6604084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2331" y="-32946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3964" y="238329"/>
            <a:ext cx="878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 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97733" y="962227"/>
            <a:ext cx="5447008" cy="142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12331" y="1076559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45219" y="637542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4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flipV="1">
            <a:off x="0" y="457579"/>
            <a:ext cx="9155759" cy="11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5572" y="689592"/>
            <a:ext cx="575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Analyzing Focus Group Results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2261" y="6389796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75362" y="6390051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096" y="2278168"/>
            <a:ext cx="7309846" cy="1711631"/>
          </a:xfrm>
          <a:prstGeom prst="rect">
            <a:avLst/>
          </a:prstGeom>
          <a:solidFill>
            <a:srgbClr val="DED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86095" y="1929379"/>
            <a:ext cx="7309847" cy="703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55278" y="2080621"/>
            <a:ext cx="343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Record the Focus Group Audio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4919" y="2035509"/>
            <a:ext cx="158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1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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6095" y="2699647"/>
            <a:ext cx="7309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Franklin Gothic Book" panose="020B0503020102020204" pitchFamily="34" charset="0"/>
              </a:rPr>
              <a:t>A digital recorder is best; bring extra batteries. If possible, invest in a splitter and two microphones with long cords that can pick up sound well</a:t>
            </a:r>
            <a:endParaRPr lang="en-US" altLang="en-US" sz="1600" dirty="0" smtClean="0">
              <a:latin typeface="Franklin Gothic Book" panose="020B0503020102020204" pitchFamily="34" charset="0"/>
            </a:endParaRPr>
          </a:p>
          <a:p>
            <a:pPr marL="747713" lvl="1" indent="-285750">
              <a:buFont typeface="Arial" panose="020B0604020202020204" pitchFamily="34" charset="0"/>
              <a:buChar char="•"/>
            </a:pPr>
            <a:endParaRPr lang="en-US" altLang="en-US" sz="1600" dirty="0">
              <a:latin typeface="Franklin Gothic Book" panose="020B0503020102020204" pitchFamily="34" charset="0"/>
            </a:endParaRPr>
          </a:p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Franklin Gothic Book" panose="020B0503020102020204" pitchFamily="34" charset="0"/>
              </a:rPr>
              <a:t>Electronic recordings 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will be 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transcribed, so 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explain anonymity policy to 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participants and warn against having “side conversations” caught on tape</a:t>
            </a:r>
            <a:endParaRPr lang="en-US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8174" y="4583063"/>
            <a:ext cx="7367768" cy="1589698"/>
          </a:xfrm>
          <a:prstGeom prst="rect">
            <a:avLst/>
          </a:prstGeom>
          <a:solidFill>
            <a:srgbClr val="DED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98777" y="4403833"/>
            <a:ext cx="34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Transcript-Based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35283" y="4411779"/>
            <a:ext cx="7360659" cy="7192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84919" y="4513299"/>
            <a:ext cx="35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2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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6095" y="5341764"/>
            <a:ext cx="7251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Franklin Gothic Book" panose="020B0503020102020204" pitchFamily="34" charset="0"/>
              </a:rPr>
              <a:t>Recommend outsourcing of transcription, bu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t can be done internally by digital recorder with USB and foot pedal; upload transcriptions into NVivo as source documents from which the program will pull the text to analyze</a:t>
            </a:r>
            <a:endParaRPr lang="en-US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5278" y="4594809"/>
            <a:ext cx="517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Upload Transcriptions into Analysis Software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0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flipV="1">
            <a:off x="0" y="457579"/>
            <a:ext cx="9155759" cy="11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6384" y="692744"/>
            <a:ext cx="575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Analyzing the Focus Group Results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6715" y="635114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096" y="2334313"/>
            <a:ext cx="7309846" cy="1630457"/>
          </a:xfrm>
          <a:prstGeom prst="rect">
            <a:avLst/>
          </a:prstGeom>
          <a:solidFill>
            <a:srgbClr val="DED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86095" y="1929379"/>
            <a:ext cx="7309847" cy="703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11316" y="2126412"/>
            <a:ext cx="543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Create Nodes from the Questions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4919" y="2035509"/>
            <a:ext cx="35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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8345" y="2791979"/>
            <a:ext cx="7125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Franklin Gothic Book" panose="020B0503020102020204" pitchFamily="34" charset="0"/>
              </a:rPr>
              <a:t>Using 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the questions from your process agenda, create “nodes,” or themes, by which the text will be classified. </a:t>
            </a:r>
          </a:p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Franklin Gothic Book" panose="020B0503020102020204" pitchFamily="34" charset="0"/>
              </a:rPr>
              <a:t>If necessary, rely</a:t>
            </a:r>
            <a:r>
              <a:rPr lang="en-US" altLang="en-US" sz="1600" dirty="0" smtClean="0">
                <a:latin typeface="Franklin Gothic Book" panose="020B0503020102020204" pitchFamily="34" charset="0"/>
              </a:rPr>
              <a:t> on field notes/debriefing session with the team to develop the node structure.</a:t>
            </a:r>
            <a:endParaRPr lang="en-US" alt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78986" y="4512581"/>
            <a:ext cx="7367768" cy="1519325"/>
          </a:xfrm>
          <a:prstGeom prst="rect">
            <a:avLst/>
          </a:prstGeom>
          <a:solidFill>
            <a:srgbClr val="DED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49589" y="4333351"/>
            <a:ext cx="34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Transcript-Based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86095" y="4341297"/>
            <a:ext cx="7360659" cy="7192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35731" y="4414241"/>
            <a:ext cx="35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</a:t>
            </a:r>
            <a:r>
              <a:rPr lang="en-US" sz="3200" dirty="0" smtClean="0">
                <a:solidFill>
                  <a:schemeClr val="bg1"/>
                </a:solidFill>
              </a:rPr>
              <a:t>4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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1236" y="5143201"/>
            <a:ext cx="718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Using the node structure you have developed, scroll through the transcription and assign text under the themes (by highlighting, copying and pasting); this process can also be automated, but won’t be as accurate</a:t>
            </a:r>
            <a:endParaRPr lang="en-US" alt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749068" y="4473857"/>
            <a:ext cx="3845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Assign Text from the Answers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8043" y="6389796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5515" y="693077"/>
            <a:ext cx="583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Factors to Consider in the Analysis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416" y="1831669"/>
            <a:ext cx="5808015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Franklin Gothic Book" panose="020B0503020102020204" pitchFamily="34" charset="0"/>
              </a:rPr>
              <a:t>Find the big </a:t>
            </a:r>
            <a:r>
              <a:rPr lang="en-US" b="1" dirty="0" smtClean="0">
                <a:latin typeface="Franklin Gothic Book" panose="020B0503020102020204" pitchFamily="34" charset="0"/>
              </a:rPr>
              <a:t>ideas (you do this in the process of creating the “nodes,” or themes, in </a:t>
            </a:r>
            <a:r>
              <a:rPr lang="en-US" b="1" dirty="0" err="1" smtClean="0">
                <a:latin typeface="Franklin Gothic Book" panose="020B0503020102020204" pitchFamily="34" charset="0"/>
              </a:rPr>
              <a:t>Nvivo</a:t>
            </a:r>
            <a:r>
              <a:rPr lang="en-US" b="1" dirty="0" smtClean="0">
                <a:latin typeface="Franklin Gothic Book" panose="020B0503020102020204" pitchFamily="34" charset="0"/>
              </a:rPr>
              <a:t>)</a:t>
            </a:r>
            <a:endParaRPr lang="en-US" b="1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Give careful thought to the trends or ideas that cut across the entire discussion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Franklin Gothic Book" panose="020B0503020102020204" pitchFamily="34" charset="0"/>
              </a:rPr>
              <a:t>Consider </a:t>
            </a:r>
            <a:r>
              <a:rPr lang="en-US" b="1" dirty="0">
                <a:latin typeface="Franklin Gothic Book" panose="020B0503020102020204" pitchFamily="34" charset="0"/>
              </a:rPr>
              <a:t>the frequency or extensiveness of comments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Some topics are discussed by more participants (extensiveness) and some comments are made more often (frequency) than others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Franklin Gothic Book" panose="020B0503020102020204" pitchFamily="34" charset="0"/>
              </a:rPr>
              <a:t>Consider the intensity of the comments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Participants may talk about a topic with a special intensity or depth of feeling.</a:t>
            </a:r>
          </a:p>
          <a:p>
            <a:pPr marL="2857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Franklin Gothic Book" panose="020B0503020102020204" pitchFamily="34" charset="0"/>
              </a:rPr>
              <a:t>Consider the specificity of responses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Responses that are specific and based on experiences should be given more weight than those that are vague and impersonal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0871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pic>
        <p:nvPicPr>
          <p:cNvPr id="22" name="Picture 2" descr="Image result for graphics plan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2" r="530"/>
          <a:stretch/>
        </p:blipFill>
        <p:spPr bwMode="auto">
          <a:xfrm>
            <a:off x="6377795" y="3200946"/>
            <a:ext cx="2239911" cy="10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13761" y="4405117"/>
            <a:ext cx="145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ANALYZING &amp; REPORTING 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24080" y="6373798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593953"/>
            <a:ext cx="9138353" cy="4544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8069" y="744796"/>
            <a:ext cx="848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Analysis Continuum: Example Using NVivo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17975" y="6370274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1149813" y="3864506"/>
            <a:ext cx="7088207" cy="374364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1857" y="3351415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Upload transcription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2354" y="3351415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Create “nodes” from the ?s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9392" y="3337976"/>
            <a:ext cx="182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Assign text from the answers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9731" y="3337976"/>
            <a:ext cx="181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Franklin Gothic Book" panose="020B0503020102020204" pitchFamily="34" charset="0"/>
              </a:rPr>
              <a:t>Key themes emerge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857" y="2519989"/>
            <a:ext cx="237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Input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96921" y="2507753"/>
            <a:ext cx="237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Output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626" name="Picture 2" descr="Image result for transcribe 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26" y="4269699"/>
            <a:ext cx="2699351" cy="1883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68043" y="6389796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786480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Written Report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026" y="1954643"/>
            <a:ext cx="544407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Cover page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Title</a:t>
            </a:r>
            <a:r>
              <a:rPr lang="en-US" altLang="en-US" sz="2000" dirty="0">
                <a:latin typeface="Franklin Gothic Book" panose="020B0503020102020204" pitchFamily="34" charset="0"/>
              </a:rPr>
              <a:t>, person/organization     receiving or commissioning the report, names of researchers, date the report is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submitted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Summary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Brief</a:t>
            </a:r>
            <a:r>
              <a:rPr lang="en-US" altLang="en-US" sz="2000" dirty="0">
                <a:latin typeface="Franklin Gothic Book" panose="020B0503020102020204" pitchFamily="34" charset="0"/>
              </a:rPr>
              <a:t>, well-written executive summary describing why focus groups were conducted and the major conclusions and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recommendations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Table of contents </a:t>
            </a:r>
            <a:r>
              <a:rPr lang="en-US" altLang="en-US" sz="2000" dirty="0">
                <a:latin typeface="Franklin Gothic Book" panose="020B0503020102020204" pitchFamily="34" charset="0"/>
              </a:rPr>
              <a:t>(optional section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50" dirty="0">
              <a:latin typeface="Franklin Gothic Book" panose="020B05030201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Statement of the Problem, Key Questions, and Study Methods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85850" algn="l"/>
              </a:tabLst>
            </a:pPr>
            <a:endParaRPr lang="en-US" altLang="en-US" sz="105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85850" algn="l"/>
              </a:tabLst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Purpose of study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59103" y="2571614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48123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pic>
        <p:nvPicPr>
          <p:cNvPr id="22" name="Picture 2" descr="Image result for graphics plan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2" r="530"/>
          <a:stretch/>
        </p:blipFill>
        <p:spPr bwMode="auto">
          <a:xfrm>
            <a:off x="6377795" y="3200946"/>
            <a:ext cx="2239911" cy="10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70312" y="4420936"/>
            <a:ext cx="145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ANALYZING &amp; REPORTING 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56490" y="6389796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16225" b="1090"/>
          <a:stretch/>
        </p:blipFill>
        <p:spPr>
          <a:xfrm>
            <a:off x="-8389" y="523774"/>
            <a:ext cx="9152389" cy="63384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166" y="-25348"/>
            <a:ext cx="9144000" cy="1101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12331" y="6375420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-12331" y="1076559"/>
            <a:ext cx="915633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SECTION I</a:t>
            </a:r>
            <a:endParaRPr lang="en-US" sz="1400" b="1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9881" y="6419558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6538" y="6604084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2331" y="1076559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331" y="-32946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7003" y="187784"/>
            <a:ext cx="55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7003" y="696728"/>
            <a:ext cx="5447008" cy="142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How to Analyze the Data &amp; Present the Findings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757547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Written Report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7742" y="1901587"/>
            <a:ext cx="54108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Brief description of focus group interviews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(Number </a:t>
            </a:r>
            <a:r>
              <a:rPr lang="en-US" altLang="en-US" sz="2000" dirty="0">
                <a:latin typeface="Franklin Gothic Book" panose="020B0503020102020204" pitchFamily="34" charset="0"/>
              </a:rPr>
              <a:t>of focus groups, method of selecting participants, number of people in each focus group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Results or Findings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5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Summary of Themes 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(Small </a:t>
            </a:r>
            <a:r>
              <a:rPr lang="en-US" altLang="en-US" sz="2000" dirty="0">
                <a:latin typeface="Franklin Gothic Book" panose="020B0503020102020204" pitchFamily="34" charset="0"/>
              </a:rPr>
              <a:t>number of key points should be presented</a:t>
            </a:r>
            <a:r>
              <a:rPr lang="en-US" altLang="en-US" sz="2000" dirty="0" smtClean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5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Limitations and Alternative Explanations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Recommendations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1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Appendix (such as a copy of the focus group questions used to guide the discussions)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00775" y="2670000"/>
            <a:ext cx="2677297" cy="2577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44449" y="6413162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</a:t>
            </a:r>
            <a:r>
              <a:rPr lang="en-US" sz="900" dirty="0" smtClean="0">
                <a:solidFill>
                  <a:srgbClr val="949599"/>
                </a:solidFill>
              </a:rPr>
              <a:t>IV</a:t>
            </a:r>
            <a:endParaRPr lang="en-US" sz="900" dirty="0">
              <a:solidFill>
                <a:srgbClr val="949599"/>
              </a:solidFill>
            </a:endParaRPr>
          </a:p>
        </p:txBody>
      </p:sp>
      <p:pic>
        <p:nvPicPr>
          <p:cNvPr id="22" name="Picture 2" descr="Image result for graphics plan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2" r="530"/>
          <a:stretch/>
        </p:blipFill>
        <p:spPr bwMode="auto">
          <a:xfrm>
            <a:off x="6377795" y="3200946"/>
            <a:ext cx="2239911" cy="10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11983" y="4420936"/>
            <a:ext cx="145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ANALYZING &amp; REPORTING 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56490" y="6389796"/>
            <a:ext cx="1153715" cy="324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</a:t>
            </a:r>
            <a:r>
              <a:rPr lang="en-US" sz="900" dirty="0" smtClean="0">
                <a:solidFill>
                  <a:schemeClr val="bg1"/>
                </a:solidFill>
              </a:rPr>
              <a:t>III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Question Generator Handout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757547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Your Turn 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rgbClr val="A67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IV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9800149"/>
              </p:ext>
            </p:extLst>
          </p:nvPr>
        </p:nvGraphicFramePr>
        <p:xfrm>
          <a:off x="2325248" y="1759823"/>
          <a:ext cx="4229735" cy="431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4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Final Questions?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2950" y="757547"/>
            <a:ext cx="46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Your Turn 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rgbClr val="A67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SECTION IV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</a:t>
            </a:r>
            <a:endParaRPr lang="en-US" sz="900" dirty="0">
              <a:solidFill>
                <a:srgbClr val="9495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III</a:t>
            </a:r>
            <a:endParaRPr lang="en-US" sz="900" dirty="0">
              <a:solidFill>
                <a:srgbClr val="9495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31" y="2661390"/>
            <a:ext cx="6253163" cy="2886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1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641658" y="782744"/>
            <a:ext cx="586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Defining a Focus Group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95" y="1529255"/>
            <a:ext cx="425651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054" y="2314392"/>
            <a:ext cx="691939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focus group is a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carefully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planned discussion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that’s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designed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to obtain perceptions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and opinions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 on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a defined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topic of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interest in a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non-threatening environment</a:t>
            </a:r>
          </a:p>
          <a:p>
            <a:pPr>
              <a:lnSpc>
                <a:spcPct val="125000"/>
              </a:lnSpc>
            </a:pP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focus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group should be a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discussion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cs typeface="Arial"/>
              </a:rPr>
              <a:t>that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is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comfortable—and enjoyable—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for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participants as they share their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thoughts/ideas </a:t>
            </a: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A focus group is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different from a key informant interview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, which is a one-on-one discussion, though both can be rich sources of qualitative dat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a when collecting community-level input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8234" y="6402609"/>
            <a:ext cx="1153715" cy="3241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173" y="2314392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174" y="3845289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173" y="4999758"/>
            <a:ext cx="7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5878" y="-31137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0082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35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79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5"/>
            <a:ext cx="2447571" cy="8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99242" y="505634"/>
            <a:ext cx="463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Getting People to Attend Your Focus Group Interviews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120" y="2008390"/>
            <a:ext cx="774433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latin typeface="Franklin Gothic Book" panose="020B0503020102020204" pitchFamily="34" charset="0"/>
              </a:rPr>
              <a:t>Establish meeting times that don’t conflict with existing community activities or functions.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7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latin typeface="Franklin Gothic Book" panose="020B0503020102020204" pitchFamily="34" charset="0"/>
              </a:rPr>
              <a:t>Contact potential participants via telephone, in person or by email about 10-14 days before the focus group session. If you are seeking professionals to be involved, do so 1-2 months in advance.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7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latin typeface="Franklin Gothic Book" panose="020B0503020102020204" pitchFamily="34" charset="0"/>
              </a:rPr>
              <a:t>Over-recruit between 10-25% over the number needed.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7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latin typeface="Franklin Gothic Book" panose="020B0503020102020204" pitchFamily="34" charset="0"/>
              </a:rPr>
              <a:t>Send a personalized invitation just after the phone, in-person or email invitation about a week before the session.  The invitation should stress that the potential participant has special experiences or insights that are of value to the study.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7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latin typeface="Franklin Gothic Book" panose="020B0503020102020204" pitchFamily="34" charset="0"/>
              </a:rPr>
              <a:t>Contact each person the day before the focus group to remind them of </a:t>
            </a:r>
            <a:r>
              <a:rPr lang="en-US" altLang="en-US" sz="1700" dirty="0">
                <a:latin typeface="Franklin Gothic Book" panose="020B0503020102020204" pitchFamily="34" charset="0"/>
              </a:rPr>
              <a:t>the session and inquire about their intent to </a:t>
            </a:r>
            <a:r>
              <a:rPr lang="en-US" altLang="en-US" sz="1700" dirty="0" smtClean="0">
                <a:latin typeface="Franklin Gothic Book" panose="020B0503020102020204" pitchFamily="34" charset="0"/>
              </a:rPr>
              <a:t>attend.</a:t>
            </a:r>
            <a:endParaRPr lang="en-US" altLang="en-US" sz="1700" dirty="0">
              <a:latin typeface="Franklin Gothic Book" panose="020B0503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2262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</a:t>
            </a:r>
            <a:r>
              <a:rPr lang="en-US" sz="900" dirty="0" smtClean="0">
                <a:solidFill>
                  <a:schemeClr val="tx1"/>
                </a:solidFill>
              </a:rPr>
              <a:t>III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4306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218" y="6389796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5878" y="-22439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174" y="6398863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" y="456182"/>
            <a:ext cx="9144000" cy="11430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996420" y="2439437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95343" y="2076490"/>
            <a:ext cx="1079295" cy="103577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-102202" y="695902"/>
            <a:ext cx="934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Six Key Features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3742" y="1447373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357" y="2566746"/>
            <a:ext cx="228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People</a:t>
            </a:r>
            <a:endParaRPr lang="en-US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2095775"/>
            <a:ext cx="836039" cy="83603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96420" y="3824067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595343" y="3461120"/>
            <a:ext cx="1079295" cy="1035779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0" y="3455564"/>
            <a:ext cx="1009507" cy="10095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96420" y="5155988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595343" y="4793041"/>
            <a:ext cx="1079295" cy="1035779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5" y="4933415"/>
            <a:ext cx="773458" cy="7734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14136" y="3860813"/>
            <a:ext cx="2275517" cy="707886"/>
          </a:xfrm>
          <a:prstGeom prst="rect">
            <a:avLst/>
          </a:prstGeom>
          <a:solidFill>
            <a:srgbClr val="826D54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Conducted with a series of groups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9200" y="5147091"/>
            <a:ext cx="2280453" cy="707886"/>
          </a:xfrm>
          <a:prstGeom prst="rect">
            <a:avLst/>
          </a:prstGeom>
          <a:solidFill>
            <a:srgbClr val="826D54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Possess certain characteristics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07916" y="2432493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4806839" y="2069546"/>
            <a:ext cx="1079295" cy="1035779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8237" y="2579885"/>
            <a:ext cx="228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data</a:t>
            </a:r>
            <a:endParaRPr lang="en-US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87" y="2276682"/>
            <a:ext cx="658546" cy="65854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207916" y="3817123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4806839" y="3454176"/>
            <a:ext cx="1079295" cy="1035779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87" y="3582914"/>
            <a:ext cx="780309" cy="78030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07916" y="5149044"/>
            <a:ext cx="2984675" cy="781378"/>
          </a:xfrm>
          <a:prstGeom prst="rect">
            <a:avLst/>
          </a:prstGeom>
          <a:solidFill>
            <a:srgbClr val="82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4806839" y="4786097"/>
            <a:ext cx="1079295" cy="10357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43" y="4838806"/>
            <a:ext cx="934619" cy="93461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925632" y="3817776"/>
            <a:ext cx="2374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Data are qualitative in nature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8238" y="5155988"/>
            <a:ext cx="2280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Discussion is focused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7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6304" y="724736"/>
            <a:ext cx="745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1. Involves People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21" name="Straight Connector 20"/>
          <p:cNvCxnSpPr>
            <a:endCxn id="25" idx="1"/>
          </p:cNvCxnSpPr>
          <p:nvPr/>
        </p:nvCxnSpPr>
        <p:spPr>
          <a:xfrm>
            <a:off x="0" y="1601865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</p:cNvCxnSpPr>
          <p:nvPr/>
        </p:nvCxnSpPr>
        <p:spPr>
          <a:xfrm flipV="1">
            <a:off x="6700254" y="1601506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109" y="2079798"/>
            <a:ext cx="5815014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Typically composed of 8-10 people, but can range from as few as 4 to as many as 12+.  Recommend you have at least 8 individuals.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Group size is conditional on two factors: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Large enough to provide diversity of perceptions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Small enough for everyone to have opportunity to share insights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4301" r="160" b="10698"/>
          <a:stretch/>
        </p:blipFill>
        <p:spPr>
          <a:xfrm>
            <a:off x="6458401" y="2730030"/>
            <a:ext cx="2026572" cy="202657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911699" y="6427037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1758" y="6401407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6278" y="6406451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322" y="6401407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43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6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886" y="742528"/>
            <a:ext cx="84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2. Conducted with a Series of Groups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2489" y="2170586"/>
            <a:ext cx="4743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Recommend the use of multiple groups in order to detect patterns and trends across </a:t>
            </a:r>
            <a:r>
              <a:rPr lang="en-US" sz="2000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groups—at least three</a:t>
            </a:r>
            <a:endParaRPr lang="en-US" sz="2000" dirty="0" smtClean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endParaRPr lang="en-US" sz="2000" dirty="0" smtClean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A single focus group interview is risky because moderators will occasionally encounter “cold” groups – participants who are quiet or seemingly reluctant to actively participate.</a:t>
            </a:r>
            <a:endParaRPr lang="en-US" sz="2000" dirty="0" smtClean="0">
              <a:solidFill>
                <a:srgbClr val="828387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07" y="2055950"/>
            <a:ext cx="2941903" cy="38120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190" y="6387069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1759" y="6421991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7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601505"/>
            <a:ext cx="9155759" cy="4526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43743" y="1459741"/>
            <a:ext cx="4256511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What’s a Focus Group?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0" y="1601865"/>
            <a:ext cx="2443743" cy="117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6700254" y="1601506"/>
            <a:ext cx="2447571" cy="121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886" y="736479"/>
            <a:ext cx="84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1810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3. Possess Certain Characteristics</a:t>
            </a:r>
            <a:endParaRPr lang="en-US" sz="2800" b="1" dirty="0">
              <a:solidFill>
                <a:srgbClr val="B1810B"/>
              </a:solidFill>
              <a:latin typeface="Arial Narrow" panose="020B060602020203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946"/>
            <a:ext cx="9156331" cy="4825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174207" y="195718"/>
            <a:ext cx="5969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Browallia New" panose="020B0604020202020204" pitchFamily="34" charset="-34"/>
              </a:rPr>
              <a:t>PURDUE UNIVERSITY EXTENSION COMMUNITY DEVELOPMENT PROGRAM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123401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656" y="1965369"/>
            <a:ext cx="5788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D3D3D"/>
                </a:solidFill>
                <a:latin typeface="Franklin Gothic Book" panose="020B0503020102020204" pitchFamily="34" charset="0"/>
              </a:rPr>
              <a:t>O</a:t>
            </a:r>
            <a:r>
              <a:rPr lang="en-US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ften composed of people who are similar to each other.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The nature of this homogeneity is determined by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purpose of the study </a:t>
            </a:r>
            <a:r>
              <a:rPr lang="en-US" dirty="0" smtClean="0">
                <a:solidFill>
                  <a:srgbClr val="3D3D3D"/>
                </a:solidFill>
                <a:latin typeface="Franklin Gothic Book" panose="020B0503020102020204" pitchFamily="34" charset="0"/>
              </a:rPr>
              <a:t>and is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basis for recruitment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94959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Franklin Gothic Book" panose="020B0503020102020204" pitchFamily="34" charset="0"/>
              </a:rPr>
              <a:t>The issue is essentially, </a:t>
            </a:r>
            <a:r>
              <a:rPr lang="en-US" b="1" dirty="0" smtClean="0">
                <a:solidFill>
                  <a:srgbClr val="B1810B"/>
                </a:solidFill>
                <a:latin typeface="Franklin Gothic Book" panose="020B0503020102020204" pitchFamily="34" charset="0"/>
              </a:rPr>
              <a:t>“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Who do you want to hear from?”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Franklin Gothic Book" panose="020B0503020102020204" pitchFamily="34" charset="0"/>
              </a:rPr>
              <a:t>The Extension educator and his/her planning team should decide who the target audience is and invite people who reflect these characteristics,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40404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Franklin Gothic Book" panose="020B0503020102020204" pitchFamily="34" charset="0"/>
              </a:rPr>
              <a:t>Focus groups have traditionally involved people who do not know each other, but at times, this is difficult. Try to avoid involving people who know each other well.</a:t>
            </a:r>
            <a:endParaRPr lang="en-US" dirty="0">
              <a:solidFill>
                <a:srgbClr val="40404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174" y="6407655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949599"/>
                </a:solidFill>
              </a:rPr>
              <a:t>Section 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2753" y="6387069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4797" y="6382025"/>
            <a:ext cx="1153715" cy="324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IV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24522"/>
          <a:stretch/>
        </p:blipFill>
        <p:spPr>
          <a:xfrm>
            <a:off x="6700254" y="2761653"/>
            <a:ext cx="1941951" cy="194195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886190" y="6402609"/>
            <a:ext cx="1153715" cy="3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SECTION I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1758" y="6401407"/>
            <a:ext cx="1153715" cy="324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SECTION II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15878" y="-20990"/>
            <a:ext cx="58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THE FOCUSED FOCUS GROUP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25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Dext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1810B"/>
      </a:accent1>
      <a:accent2>
        <a:srgbClr val="FF9B1A"/>
      </a:accent2>
      <a:accent3>
        <a:srgbClr val="5B6870"/>
      </a:accent3>
      <a:accent4>
        <a:srgbClr val="C76C14"/>
      </a:accent4>
      <a:accent5>
        <a:srgbClr val="7CA6C0"/>
      </a:accent5>
      <a:accent6>
        <a:srgbClr val="849E2A"/>
      </a:accent6>
      <a:hlink>
        <a:srgbClr val="B1810B"/>
      </a:hlink>
      <a:folHlink>
        <a:srgbClr val="59595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2953</Words>
  <Application>Microsoft Office PowerPoint</Application>
  <PresentationFormat>On-screen Show (4:3)</PresentationFormat>
  <Paragraphs>569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Narrow</vt:lpstr>
      <vt:lpstr>Arial Unicode MS</vt:lpstr>
      <vt:lpstr>Browallia New</vt:lpstr>
      <vt:lpstr>Calibri</vt:lpstr>
      <vt:lpstr>Calibri Light</vt:lpstr>
      <vt:lpstr>Franklin Gothic Book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Sanders, James</dc:creator>
  <cp:lastModifiedBy>Grismer, Melinda A</cp:lastModifiedBy>
  <cp:revision>236</cp:revision>
  <dcterms:created xsi:type="dcterms:W3CDTF">2016-01-13T14:39:58Z</dcterms:created>
  <dcterms:modified xsi:type="dcterms:W3CDTF">2018-06-08T20:43:25Z</dcterms:modified>
</cp:coreProperties>
</file>