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0"/>
  </p:notesMasterIdLst>
  <p:handoutMasterIdLst>
    <p:handoutMasterId r:id="rId21"/>
  </p:handoutMasterIdLst>
  <p:sldIdLst>
    <p:sldId id="275" r:id="rId2"/>
    <p:sldId id="276" r:id="rId3"/>
    <p:sldId id="262" r:id="rId4"/>
    <p:sldId id="281" r:id="rId5"/>
    <p:sldId id="278" r:id="rId6"/>
    <p:sldId id="304" r:id="rId7"/>
    <p:sldId id="286" r:id="rId8"/>
    <p:sldId id="283" r:id="rId9"/>
    <p:sldId id="309" r:id="rId10"/>
    <p:sldId id="310" r:id="rId11"/>
    <p:sldId id="299" r:id="rId12"/>
    <p:sldId id="295" r:id="rId13"/>
    <p:sldId id="308" r:id="rId14"/>
    <p:sldId id="289" r:id="rId15"/>
    <p:sldId id="300" r:id="rId16"/>
    <p:sldId id="306" r:id="rId17"/>
    <p:sldId id="305" r:id="rId18"/>
    <p:sldId id="307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yzabeth Engle" initials="EE" lastIdx="18" clrIdx="0">
    <p:extLst>
      <p:ext uri="{19B8F6BF-5375-455C-9EA6-DF929625EA0E}">
        <p15:presenceInfo xmlns:p15="http://schemas.microsoft.com/office/powerpoint/2012/main" userId="ec5a90ebc43063c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94" autoAdjust="0"/>
    <p:restoredTop sz="86538" autoAdjust="0"/>
  </p:normalViewPr>
  <p:slideViewPr>
    <p:cSldViewPr snapToGrid="0">
      <p:cViewPr varScale="1">
        <p:scale>
          <a:sx n="99" d="100"/>
          <a:sy n="99" d="100"/>
        </p:scale>
        <p:origin x="234" y="78"/>
      </p:cViewPr>
      <p:guideLst/>
    </p:cSldViewPr>
  </p:slideViewPr>
  <p:outlineViewPr>
    <p:cViewPr>
      <p:scale>
        <a:sx n="33" d="100"/>
        <a:sy n="33" d="100"/>
      </p:scale>
      <p:origin x="0" y="-724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9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05T12:14:58.936" idx="3">
    <p:pos x="10" y="10"/>
    <p:text>Removed "assess" from third objective because this is addressed in fourth objective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6-05T12:36:03.609" idx="16">
    <p:pos x="10" y="10"/>
    <p:text>I have some reactions to share to this framework beyond this presentation - so, I look forward to discussing more in person. But wanted to at least point out that Chaskin's name has a typo while I remembered...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E04DA62-E2D3-4FD9-9B80-F05AD1DC2C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D45F8E-9566-41EE-BCFD-A346D7D1EE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6C048-0747-4905-836C-8239CE7B7758}" type="datetimeFigureOut">
              <a:rPr lang="en-US" smtClean="0"/>
              <a:t>6/8/2018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7BE73-978D-4D8A-97CE-5EB7FE7BF7D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B91D6-B9D5-4DBA-9DA8-A6E24489819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65BF2-2635-4B03-9310-03D02957B6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72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BD153-8EBD-FE49-A14D-CA6D96585268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0316F-B276-CB41-AEF9-65845F980EC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3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0316F-B276-CB41-AEF9-65845F980EC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12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E0316F-B276-CB41-AEF9-65845F980E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95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AE3C-898B-417D-BF61-2BDBC40DD0F9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8B0-8905-4BD2-A0FE-ADB3232BAB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5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AE3C-898B-417D-BF61-2BDBC40DD0F9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8B0-8905-4BD2-A0FE-ADB3232BAB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257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AE3C-898B-417D-BF61-2BDBC40DD0F9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8B0-8905-4BD2-A0FE-ADB3232BAB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42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6815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87574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AE3C-898B-417D-BF61-2BDBC40DD0F9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8B0-8905-4BD2-A0FE-ADB3232BAB1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7" y="138935"/>
            <a:ext cx="593023" cy="6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BA2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1054100" y="186315"/>
            <a:ext cx="6168322" cy="76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WATER </a:t>
            </a:r>
            <a:r>
              <a:rPr lang="en-US" kern="1400" dirty="0">
                <a:solidFill>
                  <a:srgbClr val="3C4399"/>
                </a:solidFill>
                <a:latin typeface="Verdana" panose="020B0604030504040204" pitchFamily="34" charset="0"/>
              </a:rPr>
              <a:t>for </a:t>
            </a: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AGRICULTURE</a:t>
            </a:r>
            <a:r>
              <a:rPr lang="en-US" sz="1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050" kern="1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sz="1050" kern="1400" dirty="0">
                <a:solidFill>
                  <a:srgbClr val="4D4D4D"/>
                </a:solidFill>
                <a:latin typeface="Arial" panose="020B0604020202020204" pitchFamily="34" charset="0"/>
              </a:rPr>
              <a:t> </a:t>
            </a:r>
            <a:endParaRPr lang="en-US" sz="1050" kern="1400" dirty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6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AE3C-898B-417D-BF61-2BDBC40DD0F9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8B0-8905-4BD2-A0FE-ADB3232BAB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986723" y="202756"/>
            <a:ext cx="6261099" cy="76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WATER </a:t>
            </a:r>
            <a:r>
              <a:rPr lang="en-US" kern="1400" dirty="0">
                <a:solidFill>
                  <a:srgbClr val="3C4399"/>
                </a:solidFill>
                <a:latin typeface="Verdana" panose="020B0604030504040204" pitchFamily="34" charset="0"/>
              </a:rPr>
              <a:t>for </a:t>
            </a: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AGRICULTURE</a:t>
            </a:r>
            <a:r>
              <a:rPr lang="en-US" sz="1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050" kern="1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sz="1050" kern="1400" dirty="0">
                <a:solidFill>
                  <a:srgbClr val="4D4D4D"/>
                </a:solidFill>
                <a:latin typeface="Arial" panose="020B0604020202020204" pitchFamily="34" charset="0"/>
              </a:rPr>
              <a:t> </a:t>
            </a:r>
            <a:endParaRPr lang="en-US" sz="1050" kern="1400" dirty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1D67D695-E74A-402A-939E-40C5035D35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7" y="138935"/>
            <a:ext cx="593023" cy="6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BA2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851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AE3C-898B-417D-BF61-2BDBC40DD0F9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8B0-8905-4BD2-A0FE-ADB3232BAB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D5A6B5F-52DF-459F-BE5D-9671ABA04468}"/>
              </a:ext>
            </a:extLst>
          </p:cNvPr>
          <p:cNvSpPr/>
          <p:nvPr userDrawn="1"/>
        </p:nvSpPr>
        <p:spPr>
          <a:xfrm>
            <a:off x="986723" y="202756"/>
            <a:ext cx="6261099" cy="76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WATER </a:t>
            </a:r>
            <a:r>
              <a:rPr lang="en-US" kern="1400" dirty="0">
                <a:solidFill>
                  <a:srgbClr val="3C4399"/>
                </a:solidFill>
                <a:latin typeface="Verdana" panose="020B0604030504040204" pitchFamily="34" charset="0"/>
              </a:rPr>
              <a:t>for </a:t>
            </a: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AGRICULTURE</a:t>
            </a:r>
            <a:r>
              <a:rPr lang="en-US" sz="1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050" kern="1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sz="1050" kern="1400" dirty="0">
                <a:solidFill>
                  <a:srgbClr val="4D4D4D"/>
                </a:solidFill>
                <a:latin typeface="Arial" panose="020B0604020202020204" pitchFamily="34" charset="0"/>
              </a:rPr>
              <a:t> </a:t>
            </a:r>
            <a:endParaRPr lang="en-US" sz="1050" kern="1400" dirty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5FEC9A0C-F66C-4CBE-B3D5-335DFBD91C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7" y="138935"/>
            <a:ext cx="593023" cy="6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BA2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186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AE3C-898B-417D-BF61-2BDBC40DD0F9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8B0-8905-4BD2-A0FE-ADB3232BAB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DCB68E-7D60-4586-A3FA-430A0A741556}"/>
              </a:ext>
            </a:extLst>
          </p:cNvPr>
          <p:cNvSpPr/>
          <p:nvPr userDrawn="1"/>
        </p:nvSpPr>
        <p:spPr>
          <a:xfrm>
            <a:off x="986723" y="202756"/>
            <a:ext cx="6261099" cy="76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WATER </a:t>
            </a:r>
            <a:r>
              <a:rPr lang="en-US" kern="1400" dirty="0">
                <a:solidFill>
                  <a:srgbClr val="3C4399"/>
                </a:solidFill>
                <a:latin typeface="Verdana" panose="020B0604030504040204" pitchFamily="34" charset="0"/>
              </a:rPr>
              <a:t>for </a:t>
            </a: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AGRICULTURE</a:t>
            </a:r>
            <a:r>
              <a:rPr lang="en-US" sz="1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050" kern="1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sz="1050" kern="1400" dirty="0">
                <a:solidFill>
                  <a:srgbClr val="4D4D4D"/>
                </a:solidFill>
                <a:latin typeface="Arial" panose="020B0604020202020204" pitchFamily="34" charset="0"/>
              </a:rPr>
              <a:t> </a:t>
            </a:r>
            <a:endParaRPr lang="en-US" sz="1050" kern="1400" dirty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4C238FD-BA5A-4E9B-ADD4-84D5B1A34C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7" y="138935"/>
            <a:ext cx="593023" cy="6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BA2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79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AE3C-898B-417D-BF61-2BDBC40DD0F9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8B0-8905-4BD2-A0FE-ADB3232BAB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CF8695-266C-4B23-B8C0-14E7D5091539}"/>
              </a:ext>
            </a:extLst>
          </p:cNvPr>
          <p:cNvSpPr/>
          <p:nvPr userDrawn="1"/>
        </p:nvSpPr>
        <p:spPr>
          <a:xfrm>
            <a:off x="986723" y="202756"/>
            <a:ext cx="6261099" cy="76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WATER </a:t>
            </a:r>
            <a:r>
              <a:rPr lang="en-US" kern="1400" dirty="0">
                <a:solidFill>
                  <a:srgbClr val="3C4399"/>
                </a:solidFill>
                <a:latin typeface="Verdana" panose="020B0604030504040204" pitchFamily="34" charset="0"/>
              </a:rPr>
              <a:t>for </a:t>
            </a: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AGRICULTURE</a:t>
            </a:r>
            <a:r>
              <a:rPr lang="en-US" sz="1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050" kern="1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sz="1050" kern="1400" dirty="0">
                <a:solidFill>
                  <a:srgbClr val="4D4D4D"/>
                </a:solidFill>
                <a:latin typeface="Arial" panose="020B0604020202020204" pitchFamily="34" charset="0"/>
              </a:rPr>
              <a:t> </a:t>
            </a:r>
            <a:endParaRPr lang="en-US" sz="1050" kern="1400" dirty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86968F2-635C-40AC-B445-56471DFE8D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7" y="138935"/>
            <a:ext cx="593023" cy="6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BA2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44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AE3C-898B-417D-BF61-2BDBC40DD0F9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8B0-8905-4BD2-A0FE-ADB3232BAB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C274A8-737F-4670-8D5A-5BFC25B743B2}"/>
              </a:ext>
            </a:extLst>
          </p:cNvPr>
          <p:cNvSpPr/>
          <p:nvPr userDrawn="1"/>
        </p:nvSpPr>
        <p:spPr>
          <a:xfrm>
            <a:off x="986723" y="202756"/>
            <a:ext cx="6261099" cy="76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WATER </a:t>
            </a:r>
            <a:r>
              <a:rPr lang="en-US" kern="1400" dirty="0">
                <a:solidFill>
                  <a:srgbClr val="3C4399"/>
                </a:solidFill>
                <a:latin typeface="Verdana" panose="020B0604030504040204" pitchFamily="34" charset="0"/>
              </a:rPr>
              <a:t>for </a:t>
            </a: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AGRICULTURE</a:t>
            </a:r>
            <a:r>
              <a:rPr lang="en-US" sz="1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050" kern="1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sz="1050" kern="1400" dirty="0">
                <a:solidFill>
                  <a:srgbClr val="4D4D4D"/>
                </a:solidFill>
                <a:latin typeface="Arial" panose="020B0604020202020204" pitchFamily="34" charset="0"/>
              </a:rPr>
              <a:t> </a:t>
            </a:r>
            <a:endParaRPr lang="en-US" sz="1050" kern="1400" dirty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93EA26D-810F-4C49-ABA2-D980882E39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7" y="138935"/>
            <a:ext cx="593023" cy="6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BA2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881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AE3C-898B-417D-BF61-2BDBC40DD0F9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8B0-8905-4BD2-A0FE-ADB3232BAB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F82600-65F5-4888-9E16-9DC02B90052C}"/>
              </a:ext>
            </a:extLst>
          </p:cNvPr>
          <p:cNvSpPr/>
          <p:nvPr userDrawn="1"/>
        </p:nvSpPr>
        <p:spPr>
          <a:xfrm>
            <a:off x="986723" y="202756"/>
            <a:ext cx="6261099" cy="76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WATER </a:t>
            </a:r>
            <a:r>
              <a:rPr lang="en-US" kern="1400" dirty="0">
                <a:solidFill>
                  <a:srgbClr val="3C4399"/>
                </a:solidFill>
                <a:latin typeface="Verdana" panose="020B0604030504040204" pitchFamily="34" charset="0"/>
              </a:rPr>
              <a:t>for </a:t>
            </a: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AGRICULTURE</a:t>
            </a:r>
            <a:r>
              <a:rPr lang="en-US" sz="1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050" kern="1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sz="1050" kern="1400" dirty="0">
                <a:solidFill>
                  <a:srgbClr val="4D4D4D"/>
                </a:solidFill>
                <a:latin typeface="Arial" panose="020B0604020202020204" pitchFamily="34" charset="0"/>
              </a:rPr>
              <a:t> </a:t>
            </a:r>
            <a:endParaRPr lang="en-US" sz="1050" kern="1400" dirty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AC2422A-6F1A-42D7-BCC0-6B2C17850A7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7" y="138935"/>
            <a:ext cx="593023" cy="6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BA2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16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AE3C-898B-417D-BF61-2BDBC40DD0F9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78B0-8905-4BD2-A0FE-ADB3232BAB1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339814E-6AFE-469F-880D-43020DBEEA47}"/>
              </a:ext>
            </a:extLst>
          </p:cNvPr>
          <p:cNvSpPr/>
          <p:nvPr userDrawn="1"/>
        </p:nvSpPr>
        <p:spPr>
          <a:xfrm>
            <a:off x="986723" y="202756"/>
            <a:ext cx="6261099" cy="76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WATER </a:t>
            </a:r>
            <a:r>
              <a:rPr lang="en-US" kern="1400" dirty="0">
                <a:solidFill>
                  <a:srgbClr val="3C4399"/>
                </a:solidFill>
                <a:latin typeface="Verdana" panose="020B0604030504040204" pitchFamily="34" charset="0"/>
              </a:rPr>
              <a:t>for </a:t>
            </a: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AGRICULTURE</a:t>
            </a:r>
            <a:r>
              <a:rPr lang="en-US" sz="1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050" kern="1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sz="1050" kern="1400" dirty="0">
                <a:solidFill>
                  <a:srgbClr val="4D4D4D"/>
                </a:solidFill>
                <a:latin typeface="Arial" panose="020B0604020202020204" pitchFamily="34" charset="0"/>
              </a:rPr>
              <a:t> </a:t>
            </a:r>
            <a:endParaRPr lang="en-US" sz="1050" kern="1400" dirty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AC4B55A-4E66-4117-B71F-8B7348976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27" y="138935"/>
            <a:ext cx="593023" cy="65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BA2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181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1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AE3C-898B-417D-BF61-2BDBC40DD0F9}" type="datetimeFigureOut">
              <a:rPr lang="en-US" smtClean="0"/>
              <a:t>6/8/2018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8878B0-8905-4BD2-A0FE-ADB3232BAB1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70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languageandliteracytheoryandpractice.wikispaces.com/Understanding+How+the+Frameworks+Work+Togethe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wew2@psu.edu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ater4ag.psu.ed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plantowin.net.au/2015/09/t4t/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9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773" y="202756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002060"/>
                </a:solidFill>
              </a:rPr>
              <a:t>Water For Agriculture  </a:t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3600" b="1" i="1" dirty="0">
                <a:solidFill>
                  <a:srgbClr val="002060"/>
                </a:solidFill>
              </a:rPr>
              <a:t>Creating an Engaged Approach to Water For &amp; From Agriculture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1" y="2872014"/>
            <a:ext cx="8262256" cy="3445328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3800" b="1" dirty="0"/>
              <a:t>NACDEP Annual Conference, June 11, 2018 </a:t>
            </a:r>
          </a:p>
          <a:p>
            <a:r>
              <a:rPr lang="en-US" sz="3800" b="1" dirty="0"/>
              <a:t>Cleveland, Ohio</a:t>
            </a:r>
          </a:p>
          <a:p>
            <a:endParaRPr lang="en-US" sz="2600" b="1" dirty="0"/>
          </a:p>
          <a:p>
            <a:r>
              <a:rPr lang="en-US" dirty="0"/>
              <a:t>Walt Whitmer, Project Coordinator, Co-PI</a:t>
            </a:r>
          </a:p>
          <a:p>
            <a:r>
              <a:rPr lang="en-US" dirty="0"/>
              <a:t>Kathy </a:t>
            </a:r>
            <a:r>
              <a:rPr lang="en-US" dirty="0" err="1"/>
              <a:t>Brasier</a:t>
            </a:r>
            <a:r>
              <a:rPr lang="en-US" dirty="0"/>
              <a:t>, Professor of Rural Sociology, PI</a:t>
            </a:r>
          </a:p>
          <a:p>
            <a:r>
              <a:rPr lang="en-US" dirty="0"/>
              <a:t>Weston Eaton, Assistant Research Professor, Co-PI </a:t>
            </a:r>
          </a:p>
          <a:p>
            <a:r>
              <a:rPr lang="en-US" dirty="0"/>
              <a:t>Elyzabeth Engle, Assistant Professor, Environmental Studies, Co-PI 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6" y="202756"/>
            <a:ext cx="786697" cy="87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BA24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986723" y="202756"/>
            <a:ext cx="6261099" cy="76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WATER </a:t>
            </a:r>
            <a:r>
              <a:rPr lang="en-US" kern="1400" dirty="0">
                <a:solidFill>
                  <a:srgbClr val="3C4399"/>
                </a:solidFill>
                <a:latin typeface="Verdana" panose="020B0604030504040204" pitchFamily="34" charset="0"/>
              </a:rPr>
              <a:t>for </a:t>
            </a:r>
            <a:r>
              <a:rPr lang="en-US" b="1" kern="1400" dirty="0">
                <a:solidFill>
                  <a:srgbClr val="3C4399"/>
                </a:solidFill>
                <a:latin typeface="Arial" panose="020B0604020202020204" pitchFamily="34" charset="0"/>
              </a:rPr>
              <a:t>AGRICULTURE</a:t>
            </a:r>
            <a:r>
              <a:rPr lang="en-US" sz="1600" kern="14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en-US" sz="1050" kern="1400" dirty="0">
              <a:solidFill>
                <a:srgbClr val="4D4D4D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spcAft>
                <a:spcPts val="1000"/>
              </a:spcAft>
            </a:pPr>
            <a:r>
              <a:rPr lang="en-US" sz="1050" kern="1400" dirty="0">
                <a:solidFill>
                  <a:srgbClr val="4D4D4D"/>
                </a:solidFill>
                <a:latin typeface="Arial" panose="020B0604020202020204" pitchFamily="34" charset="0"/>
              </a:rPr>
              <a:t> </a:t>
            </a:r>
            <a:endParaRPr lang="en-US" sz="1050" kern="1400" dirty="0">
              <a:ln>
                <a:noFill/>
              </a:ln>
              <a:solidFill>
                <a:srgbClr val="4D4D4D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06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5D55-26FA-4846-9363-DAF462940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45" y="783580"/>
            <a:ext cx="10515600" cy="1325563"/>
          </a:xfrm>
        </p:spPr>
        <p:txBody>
          <a:bodyPr/>
          <a:lstStyle/>
          <a:p>
            <a:r>
              <a:rPr lang="en-US" b="1">
                <a:solidFill>
                  <a:srgbClr val="002060"/>
                </a:solidFill>
              </a:rPr>
              <a:t>Core Process Objectives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AD24A-57E9-4354-9F41-14B94A517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745" y="1944137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Building relationships and trust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Identifying perspectives, issues and priorities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Assessing and fostering community capacity building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Developing an implementation plan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Developing engagement and communications plans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Implementation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Evaluation – formative and process</a:t>
            </a:r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DDBD26-EEEC-4489-976C-3574AE1699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556" y="934278"/>
            <a:ext cx="5942444" cy="52426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2653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705AB74-0F5F-4BB8-8F1A-A6C2ECFA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8500" y="91852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What Constitutes Engagement?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F27320C-A930-426D-8022-808232D1E4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43000"/>
            <a:ext cx="12192000" cy="5714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3161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45CEE-EEFA-4987-A894-54A037E71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1825" y="634776"/>
            <a:ext cx="10515600" cy="1325563"/>
          </a:xfrm>
        </p:spPr>
        <p:txBody>
          <a:bodyPr/>
          <a:lstStyle/>
          <a:p>
            <a:r>
              <a:rPr lang="en-US" sz="4000" b="1" dirty="0">
                <a:solidFill>
                  <a:srgbClr val="002060"/>
                </a:solidFill>
              </a:rPr>
              <a:t>Engagement Process Goals &amp; Metrics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18F8C2-3997-4E7E-8982-71AA3A1B9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510074"/>
              </p:ext>
            </p:extLst>
          </p:nvPr>
        </p:nvGraphicFramePr>
        <p:xfrm>
          <a:off x="533399" y="1297558"/>
          <a:ext cx="11210925" cy="4942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74253">
                  <a:extLst>
                    <a:ext uri="{9D8B030D-6E8A-4147-A177-3AD203B41FA5}">
                      <a16:colId xmlns:a16="http://schemas.microsoft.com/office/drawing/2014/main" val="2630539337"/>
                    </a:ext>
                  </a:extLst>
                </a:gridCol>
                <a:gridCol w="5999697">
                  <a:extLst>
                    <a:ext uri="{9D8B030D-6E8A-4147-A177-3AD203B41FA5}">
                      <a16:colId xmlns:a16="http://schemas.microsoft.com/office/drawing/2014/main" val="1788898271"/>
                    </a:ext>
                  </a:extLst>
                </a:gridCol>
                <a:gridCol w="3736975">
                  <a:extLst>
                    <a:ext uri="{9D8B030D-6E8A-4147-A177-3AD203B41FA5}">
                      <a16:colId xmlns:a16="http://schemas.microsoft.com/office/drawing/2014/main" val="3541344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IAP2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Strategies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Metrics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60390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Inform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Getting to know one another, identifying project scope, why do this, broadening the tent. Sharing of SNA findings, sharing key environmental, water and ag data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Network awareness, capacity building, KASI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7971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Involve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Building awareness of current network, identification of team expectations, strategies, organizing goals and principles, communications expectations and collaborative processes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KASI, Trust, collective identity, role &amp;  expectations, relationships, efficacy  </a:t>
                      </a:r>
                    </a:p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7298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Consult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Exploring current programs, impacts, resources and activities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KASI, Trust, collective identity, role &amp;  expectations, relationships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2802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Collaborate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Identifying key needs, priorities and strategies.  Developing an implementation plan. Developing general population survey and engagement plans. Identifying key capacity-building priorities (social and biophysical, individual and group)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Issues identification, plan development and implementation, KASI, Trust, collective identity, role &amp;  expectations, relationships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296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/>
                        <a:t>Empower 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Data provision, biophysical research, action research,  leadership capacity, group and community workshops, sustainability plan, collaborative evaluation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Implementation plans, KASI, rust, collective identity, role &amp;  expectations, relationships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4410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062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1772F93-31F3-411B-9BEC-390D3270A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397" y="453479"/>
            <a:ext cx="5055959" cy="1600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Shared Research and Practice Approach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5996DAB-43C1-4CE8-9BC2-C47989A340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73"/>
                    </a14:imgEffect>
                    <a14:imgEffect>
                      <a14:saturation sat="2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84894" y="1550504"/>
            <a:ext cx="7424311" cy="40857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A69611-94E5-4363-BC18-6830FC7C7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75589" y="2297625"/>
            <a:ext cx="5745698" cy="3811588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Documented value in the literature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Important but incomplete insights into motivations, structures, processes, goals, efficacy and duration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Process guidance and implementation guidance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Limited research/practice re: agriculture and water</a:t>
            </a:r>
          </a:p>
        </p:txBody>
      </p:sp>
    </p:spTree>
    <p:extLst>
      <p:ext uri="{BB962C8B-B14F-4D97-AF65-F5344CB8AC3E}">
        <p14:creationId xmlns:p14="http://schemas.microsoft.com/office/powerpoint/2010/main" val="2292182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161" y="251701"/>
            <a:ext cx="4318289" cy="16002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Research Approach </a:t>
            </a:r>
          </a:p>
        </p:txBody>
      </p:sp>
      <p:pic>
        <p:nvPicPr>
          <p:cNvPr id="5" name="Content Placeholder 4" descr="&lt;strong&gt;Water&lt;/strong&gt; Channel between Ham &lt;strong&gt;Farm&lt;/strong&gt; and... © Chris Heaton cc-by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952" y="685800"/>
            <a:ext cx="5242654" cy="5505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385" y="1851900"/>
            <a:ext cx="5542990" cy="4510799"/>
          </a:xfrm>
        </p:spPr>
        <p:txBody>
          <a:bodyPr>
            <a:normAutofit/>
          </a:bodyPr>
          <a:lstStyle/>
          <a:p>
            <a:r>
              <a:rPr lang="en-US" sz="2400" dirty="0"/>
              <a:t>Longitudinal comparative case study investigating changes as a result of structured engagement approaches relative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social indicators </a:t>
            </a:r>
            <a:r>
              <a:rPr lang="en-US" sz="2400" dirty="0"/>
              <a:t>(attitudes, trust, networks, collaboration, participation, efficacy etc.) 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biophysical conditions </a:t>
            </a:r>
            <a:r>
              <a:rPr lang="en-US" sz="2400" dirty="0"/>
              <a:t>(practice change, projects, water quality and/or quantity)</a:t>
            </a:r>
          </a:p>
        </p:txBody>
      </p:sp>
    </p:spTree>
    <p:extLst>
      <p:ext uri="{BB962C8B-B14F-4D97-AF65-F5344CB8AC3E}">
        <p14:creationId xmlns:p14="http://schemas.microsoft.com/office/powerpoint/2010/main" val="334742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B3B57-49EC-4357-8676-30BEEC75E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9631" y="32326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Conceptual Framework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E81039B-F1E2-4136-B882-28F3B32A053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9668"/>
            <a:ext cx="12191999" cy="53083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3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0FD443-5309-438A-8936-DF025CCBE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61" y="763585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Guiding Research Questions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D03EB2-F4AA-4E9F-98B4-97ADBDC39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61" y="2089148"/>
            <a:ext cx="10754139" cy="4470678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>
                <a:solidFill>
                  <a:srgbClr val="002060"/>
                </a:solidFill>
              </a:rPr>
              <a:t>What change in </a:t>
            </a:r>
            <a:r>
              <a:rPr lang="en-US" i="1" dirty="0">
                <a:solidFill>
                  <a:srgbClr val="002060"/>
                </a:solidFill>
              </a:rPr>
              <a:t>views, understandings, personal norms, personal and collective identity, and skills </a:t>
            </a:r>
            <a:r>
              <a:rPr lang="en-US" dirty="0">
                <a:solidFill>
                  <a:srgbClr val="002060"/>
                </a:solidFill>
              </a:rPr>
              <a:t>may be evident in </a:t>
            </a:r>
            <a:r>
              <a:rPr lang="en-US" b="1" dirty="0">
                <a:solidFill>
                  <a:srgbClr val="002060"/>
                </a:solidFill>
              </a:rPr>
              <a:t>individuals</a:t>
            </a:r>
            <a:r>
              <a:rPr lang="en-US" dirty="0">
                <a:solidFill>
                  <a:srgbClr val="002060"/>
                </a:solidFill>
              </a:rPr>
              <a:t> who participate in engagement activities</a:t>
            </a:r>
            <a:r>
              <a:rPr lang="en-US" dirty="0"/>
              <a:t>? </a:t>
            </a:r>
          </a:p>
          <a:p>
            <a:pPr lvl="1"/>
            <a:r>
              <a:rPr lang="en-US" dirty="0"/>
              <a:t>Interview and other qualitative data, field observation, formative and process evaluations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What change, if any, becomes evident with </a:t>
            </a:r>
            <a:r>
              <a:rPr lang="en-US" i="1" dirty="0">
                <a:solidFill>
                  <a:srgbClr val="002060"/>
                </a:solidFill>
              </a:rPr>
              <a:t>characteristics of network </a:t>
            </a:r>
            <a:r>
              <a:rPr lang="en-US" dirty="0">
                <a:solidFill>
                  <a:srgbClr val="002060"/>
                </a:solidFill>
              </a:rPr>
              <a:t>structures for </a:t>
            </a:r>
            <a:r>
              <a:rPr lang="en-US" b="1" dirty="0">
                <a:solidFill>
                  <a:srgbClr val="002060"/>
                </a:solidFill>
              </a:rPr>
              <a:t>organizations</a:t>
            </a:r>
            <a:r>
              <a:rPr lang="en-US" dirty="0">
                <a:solidFill>
                  <a:srgbClr val="002060"/>
                </a:solidFill>
              </a:rPr>
              <a:t> participating in engagement activities?</a:t>
            </a:r>
          </a:p>
          <a:p>
            <a:pPr lvl="1"/>
            <a:r>
              <a:rPr lang="en-US" dirty="0"/>
              <a:t>Social Network Analysis, field observation, f</a:t>
            </a:r>
            <a:r>
              <a:rPr lang="en-US" sz="2600" dirty="0"/>
              <a:t>ormative and process evaluation </a:t>
            </a:r>
          </a:p>
          <a:p>
            <a:pPr lvl="0"/>
            <a:r>
              <a:rPr lang="en-US" dirty="0">
                <a:solidFill>
                  <a:srgbClr val="002060"/>
                </a:solidFill>
              </a:rPr>
              <a:t>What </a:t>
            </a:r>
            <a:r>
              <a:rPr lang="en-US" i="1" dirty="0">
                <a:solidFill>
                  <a:srgbClr val="002060"/>
                </a:solidFill>
              </a:rPr>
              <a:t>attitudinal, belief, or behavioral changes </a:t>
            </a:r>
            <a:r>
              <a:rPr lang="en-US" dirty="0">
                <a:solidFill>
                  <a:srgbClr val="002060"/>
                </a:solidFill>
              </a:rPr>
              <a:t>are evident in </a:t>
            </a:r>
            <a:r>
              <a:rPr lang="en-US" b="1" dirty="0">
                <a:solidFill>
                  <a:srgbClr val="002060"/>
                </a:solidFill>
              </a:rPr>
              <a:t>communities</a:t>
            </a:r>
            <a:r>
              <a:rPr lang="en-US" dirty="0">
                <a:solidFill>
                  <a:srgbClr val="002060"/>
                </a:solidFill>
              </a:rPr>
              <a:t> where engagement activities are undertaken?   </a:t>
            </a:r>
            <a:endParaRPr lang="en-US" sz="3200" dirty="0">
              <a:solidFill>
                <a:srgbClr val="002060"/>
              </a:solidFill>
            </a:endParaRPr>
          </a:p>
          <a:p>
            <a:pPr lvl="1"/>
            <a:r>
              <a:rPr lang="en-US" dirty="0"/>
              <a:t>Community Surveys, workshop evaluations, field observations </a:t>
            </a:r>
          </a:p>
          <a:p>
            <a:pPr lvl="1"/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55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17DC9-0CA2-4DCC-B15D-A7B3F7669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723418"/>
            <a:ext cx="3932237" cy="170726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What We’ve Learned (so far) about working as a Multi-Disciplinary Team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2BD77-2EE5-4FDB-9AEF-88D0F343CF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918" y="2639028"/>
            <a:ext cx="4094108" cy="3674686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Inter and cross-team communication is critical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Language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Distance has its limitations/F2F matters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Communication is key – as well as the nature and timing of 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Working principles and guidelines are important</a:t>
            </a:r>
          </a:p>
        </p:txBody>
      </p:sp>
      <p:pic>
        <p:nvPicPr>
          <p:cNvPr id="21" name="Content Placeholder 20">
            <a:extLst>
              <a:ext uri="{FF2B5EF4-FFF2-40B4-BE49-F238E27FC236}">
                <a16:creationId xmlns:a16="http://schemas.microsoft.com/office/drawing/2014/main" id="{6F12825A-B59B-4736-B773-293946B13D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971" y="957943"/>
            <a:ext cx="6764271" cy="49110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961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916A1-D0F6-4F72-8235-2C466EA1E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Contact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ED22F9A-B521-4C7F-960B-C8A00A0F9A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348" y="1272207"/>
            <a:ext cx="5216591" cy="4328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E8F4B2-EA9F-40D2-B81D-CF533CE87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2057400"/>
            <a:ext cx="5064055" cy="381158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400" dirty="0"/>
              <a:t>Walt Whitmer,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Department of Agricultural Economics, Sociology and Education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Penn State University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814-865-0468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hlinkClick r:id="rId3"/>
              </a:rPr>
              <a:t>wew2@psu.edu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hlinkClick r:id="rId4"/>
              </a:rPr>
              <a:t>http://water4ag.psu.edu/</a:t>
            </a:r>
            <a:endParaRPr lang="en-US" sz="2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53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62203" y="304739"/>
            <a:ext cx="5914117" cy="16002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What We’ll Talk About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15" name="Content Placeholder 14" descr="&lt;strong&gt;Stream&lt;/strong&gt; at Cuttenham &lt;strong&gt;Farm&lt;/strong&gt; © Maigheach-gheal :: Geograph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499" y="1144206"/>
            <a:ext cx="5323115" cy="5099905"/>
          </a:xfrm>
          <a:effectLst>
            <a:softEdge rad="63500"/>
          </a:effectLst>
        </p:spPr>
      </p:pic>
      <p:sp>
        <p:nvSpPr>
          <p:cNvPr id="14" name="Text Placeholder 13"/>
          <p:cNvSpPr>
            <a:spLocks noGrp="1"/>
          </p:cNvSpPr>
          <p:nvPr>
            <p:ph type="body" sz="half" idx="2"/>
          </p:nvPr>
        </p:nvSpPr>
        <p:spPr>
          <a:xfrm>
            <a:off x="562203" y="2254773"/>
            <a:ext cx="4793568" cy="4196443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Project Overview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Core Elements of Stakeholder Engagement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Research Methodologies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2"/>
                </a:solidFill>
              </a:rPr>
              <a:t>Organizing Our Efforts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86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6832" y="667015"/>
            <a:ext cx="10838790" cy="152828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What Is Water for Agriculture?</a:t>
            </a:r>
            <a:br>
              <a:rPr lang="en-US" sz="2800" dirty="0"/>
            </a:br>
            <a:endParaRPr lang="en-US" sz="3100" b="1" i="1" dirty="0">
              <a:solidFill>
                <a:schemeClr val="tx2"/>
              </a:solidFill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>
          <a:xfrm>
            <a:off x="526832" y="1729758"/>
            <a:ext cx="4986205" cy="3735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900" dirty="0"/>
              <a:t>A multi-disciplinary, four-year cooperative project that…</a:t>
            </a:r>
          </a:p>
          <a:p>
            <a:r>
              <a:rPr lang="en-US" dirty="0"/>
              <a:t>Brings together social and biophysical researchers and practitioners</a:t>
            </a:r>
          </a:p>
          <a:p>
            <a:r>
              <a:rPr lang="en-US" dirty="0"/>
              <a:t>Promotes sustainable water for agriculture through the development of an evidence-based approach to stakeholder engagement</a:t>
            </a:r>
            <a:r>
              <a:rPr lang="en-US" dirty="0">
                <a:solidFill>
                  <a:schemeClr val="tx2"/>
                </a:solidFill>
              </a:rPr>
              <a:t> </a:t>
            </a:r>
          </a:p>
        </p:txBody>
      </p:sp>
      <p:pic>
        <p:nvPicPr>
          <p:cNvPr id="35" name="Picture 34"/>
          <p:cNvPicPr/>
          <p:nvPr/>
        </p:nvPicPr>
        <p:blipFill>
          <a:blip r:embed="rId2"/>
          <a:stretch>
            <a:fillRect/>
          </a:stretch>
        </p:blipFill>
        <p:spPr>
          <a:xfrm>
            <a:off x="5245100" y="5964501"/>
            <a:ext cx="1343276" cy="21874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959" y="5891508"/>
            <a:ext cx="1201571" cy="393684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4"/>
          <a:stretch>
            <a:fillRect/>
          </a:stretch>
        </p:blipFill>
        <p:spPr>
          <a:xfrm>
            <a:off x="2855160" y="5891508"/>
            <a:ext cx="1370000" cy="399732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5"/>
          <a:stretch>
            <a:fillRect/>
          </a:stretch>
        </p:blipFill>
        <p:spPr>
          <a:xfrm>
            <a:off x="7357810" y="5766234"/>
            <a:ext cx="1733433" cy="677812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3440" y="5733159"/>
            <a:ext cx="1656419" cy="58510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8655" y="6285192"/>
            <a:ext cx="108151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This work is supported by the Agriculture and Food Research Initiative (AFRI) Water for Agriculture grant no. 2017-68007-26584/project accession no. 1013079 from the USDA National Institute of Food and Agriculture.</a:t>
            </a:r>
            <a:endParaRPr lang="en-US" sz="1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668" y="1882833"/>
            <a:ext cx="5103132" cy="35824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822369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6832" y="667015"/>
            <a:ext cx="10838790" cy="152828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Our Purpose</a:t>
            </a:r>
            <a:br>
              <a:rPr lang="en-US" sz="2800" dirty="0"/>
            </a:br>
            <a:endParaRPr lang="en-US" sz="3100" b="1" i="1" dirty="0">
              <a:solidFill>
                <a:schemeClr val="tx2"/>
              </a:solidFill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>
          <a:xfrm>
            <a:off x="457397" y="1652842"/>
            <a:ext cx="4556410" cy="441354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To better understand the processes by which:</a:t>
            </a:r>
          </a:p>
          <a:p>
            <a:r>
              <a:rPr lang="en-US" sz="3200" dirty="0"/>
              <a:t>A broad range of stakeholders can come together to better address the water and agricultural issues most important to them – and what changes socially and environmentally because of their efforts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6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742" y="2057401"/>
            <a:ext cx="6351815" cy="34665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2529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59689" y="574802"/>
            <a:ext cx="10838790" cy="1528281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</a:rPr>
              <a:t>Our Goals </a:t>
            </a:r>
            <a:br>
              <a:rPr lang="en-US" sz="2800" dirty="0"/>
            </a:br>
            <a:endParaRPr lang="en-US" sz="3100" b="1" i="1" dirty="0">
              <a:solidFill>
                <a:schemeClr val="tx2"/>
              </a:solidFill>
            </a:endParaRPr>
          </a:p>
        </p:txBody>
      </p:sp>
      <p:sp>
        <p:nvSpPr>
          <p:cNvPr id="26" name="Content Placeholder 25"/>
          <p:cNvSpPr>
            <a:spLocks noGrp="1"/>
          </p:cNvSpPr>
          <p:nvPr>
            <p:ph sz="half" idx="1"/>
          </p:nvPr>
        </p:nvSpPr>
        <p:spPr>
          <a:xfrm>
            <a:off x="767443" y="1453243"/>
            <a:ext cx="4678039" cy="5404757"/>
          </a:xfrm>
        </p:spPr>
        <p:txBody>
          <a:bodyPr>
            <a:normAutofit fontScale="85000" lnSpcReduction="20000"/>
          </a:bodyPr>
          <a:lstStyle/>
          <a:p>
            <a:r>
              <a:rPr lang="en-US" sz="3100" b="1" dirty="0"/>
              <a:t>Work</a:t>
            </a:r>
            <a:r>
              <a:rPr lang="en-US" sz="3100" dirty="0"/>
              <a:t> in cooperation with, and in service to four communities in Pennsylvania, Nebraska and Arizona </a:t>
            </a:r>
          </a:p>
          <a:p>
            <a:r>
              <a:rPr lang="en-US" sz="3100" b="1" dirty="0"/>
              <a:t>Assist</a:t>
            </a:r>
            <a:r>
              <a:rPr lang="en-US" sz="3100" dirty="0"/>
              <a:t> these communities in addressing the water and agricultural issues that matter most to them </a:t>
            </a:r>
          </a:p>
          <a:p>
            <a:r>
              <a:rPr lang="en-US" sz="3100" b="1" dirty="0"/>
              <a:t>Develop</a:t>
            </a:r>
            <a:r>
              <a:rPr lang="en-US" sz="3100" dirty="0"/>
              <a:t> an evidence-based approach to stakeholder engagement</a:t>
            </a:r>
          </a:p>
          <a:p>
            <a:r>
              <a:rPr lang="en-US" sz="3100" b="1" dirty="0"/>
              <a:t>Assess</a:t>
            </a:r>
            <a:r>
              <a:rPr lang="en-US" sz="3100" dirty="0"/>
              <a:t> whether and how this approach can help these communities and others address critical water and agriculture issues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73127A77-69A2-4D33-BB1F-7F58B1CF51A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161" y="1799303"/>
            <a:ext cx="5921056" cy="4085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8206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6D43989-32B0-4D4C-A57B-7CB8F125C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0977" y="318041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Project Timeline </a:t>
            </a:r>
            <a:endParaRPr lang="en-US" sz="40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400F0B0-9365-4B30-9C1C-3B743ED7C7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042176"/>
              </p:ext>
            </p:extLst>
          </p:nvPr>
        </p:nvGraphicFramePr>
        <p:xfrm>
          <a:off x="601884" y="1493134"/>
          <a:ext cx="11204295" cy="505283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452752">
                  <a:extLst>
                    <a:ext uri="{9D8B030D-6E8A-4147-A177-3AD203B41FA5}">
                      <a16:colId xmlns:a16="http://schemas.microsoft.com/office/drawing/2014/main" val="1924999881"/>
                    </a:ext>
                  </a:extLst>
                </a:gridCol>
                <a:gridCol w="4098196">
                  <a:extLst>
                    <a:ext uri="{9D8B030D-6E8A-4147-A177-3AD203B41FA5}">
                      <a16:colId xmlns:a16="http://schemas.microsoft.com/office/drawing/2014/main" val="3938876166"/>
                    </a:ext>
                  </a:extLst>
                </a:gridCol>
                <a:gridCol w="3653347">
                  <a:extLst>
                    <a:ext uri="{9D8B030D-6E8A-4147-A177-3AD203B41FA5}">
                      <a16:colId xmlns:a16="http://schemas.microsoft.com/office/drawing/2014/main" val="1471784933"/>
                    </a:ext>
                  </a:extLst>
                </a:gridCol>
              </a:tblGrid>
              <a:tr h="63127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YEAR ONE – 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PRELIMINARY RESEARCH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YEARS TWO AND THREE – 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STRUCTURED ENGAGEMENT PROCESSES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  <a:alpha val="1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YEAR FOUR – </a:t>
                      </a:r>
                    </a:p>
                    <a:p>
                      <a:r>
                        <a:rPr lang="en-US" dirty="0">
                          <a:solidFill>
                            <a:srgbClr val="002060"/>
                          </a:solidFill>
                        </a:rPr>
                        <a:t>FINAL ASSESSMENT/IMPACTS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9429632"/>
                  </a:ext>
                </a:extLst>
              </a:tr>
              <a:tr h="479196">
                <a:tc>
                  <a:txBody>
                    <a:bodyPr/>
                    <a:lstStyle/>
                    <a:p>
                      <a:r>
                        <a:rPr lang="en-US" dirty="0"/>
                        <a:t>Literature reviews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Relationship building and trust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1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Social network analysis (Post)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621796"/>
                  </a:ext>
                </a:extLst>
              </a:tr>
              <a:tr h="631276">
                <a:tc>
                  <a:txBody>
                    <a:bodyPr/>
                    <a:lstStyle/>
                    <a:p>
                      <a:r>
                        <a:rPr lang="en-US" dirty="0"/>
                        <a:t>Conceptual Model development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Review of current networks and biophysical data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1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Stakeholder interviews (30-40/site)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4344298"/>
                  </a:ext>
                </a:extLst>
              </a:tr>
              <a:tr h="426241">
                <a:tc>
                  <a:txBody>
                    <a:bodyPr/>
                    <a:lstStyle/>
                    <a:p>
                      <a:r>
                        <a:rPr lang="en-US" dirty="0"/>
                        <a:t>Stakeholder identification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Issues identification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1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Community surveys (Post)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121983"/>
                  </a:ext>
                </a:extLst>
              </a:tr>
              <a:tr h="631276">
                <a:tc>
                  <a:txBody>
                    <a:bodyPr/>
                    <a:lstStyle/>
                    <a:p>
                      <a:r>
                        <a:rPr lang="en-US" dirty="0"/>
                        <a:t>Social network analysis (Pre)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Assess Information/research needs and opportunities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1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Assess practice, policy and environmental change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1749542"/>
                  </a:ext>
                </a:extLst>
              </a:tr>
              <a:tr h="631276">
                <a:tc>
                  <a:txBody>
                    <a:bodyPr/>
                    <a:lstStyle/>
                    <a:p>
                      <a:r>
                        <a:rPr lang="en-US" dirty="0"/>
                        <a:t>Stakeholder interviews (30-40/site)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Priority setting &amp; implementation plan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1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5408833"/>
                  </a:ext>
                </a:extLst>
              </a:tr>
              <a:tr h="397633">
                <a:tc>
                  <a:txBody>
                    <a:bodyPr/>
                    <a:lstStyle/>
                    <a:p>
                      <a:r>
                        <a:rPr lang="en-US" dirty="0"/>
                        <a:t>Community surveys (Pre)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Engagement plan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1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849146"/>
                  </a:ext>
                </a:extLst>
              </a:tr>
              <a:tr h="593503">
                <a:tc>
                  <a:txBody>
                    <a:bodyPr/>
                    <a:lstStyle/>
                    <a:p>
                      <a:r>
                        <a:rPr lang="en-US" dirty="0"/>
                        <a:t>Identify preliminary biophysical data sources and needs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Implementation activities, action research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  <a:alpha val="1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644261"/>
                  </a:ext>
                </a:extLst>
              </a:tr>
              <a:tr h="55816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Formative and Process Evaluation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1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  <a:alpha val="1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669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932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6886" y="156584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900" b="1" dirty="0">
                <a:solidFill>
                  <a:srgbClr val="002060"/>
                </a:solidFill>
              </a:rPr>
              <a:t>Working Definition: Stakeholders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All those who either </a:t>
            </a:r>
            <a:r>
              <a:rPr lang="en-US" sz="3600" b="1" i="1" dirty="0">
                <a:solidFill>
                  <a:schemeClr val="tx2"/>
                </a:solidFill>
              </a:rPr>
              <a:t>can affect</a:t>
            </a:r>
            <a:r>
              <a:rPr lang="en-US" sz="3600" dirty="0">
                <a:solidFill>
                  <a:schemeClr val="tx2"/>
                </a:solidFill>
              </a:rPr>
              <a:t>, or </a:t>
            </a:r>
            <a:r>
              <a:rPr lang="en-US" sz="3600" b="1" i="1" dirty="0">
                <a:solidFill>
                  <a:schemeClr val="tx2"/>
                </a:solidFill>
              </a:rPr>
              <a:t>will be affected by</a:t>
            </a:r>
            <a:r>
              <a:rPr lang="en-US" sz="3600" i="1" dirty="0">
                <a:solidFill>
                  <a:schemeClr val="tx2"/>
                </a:solidFill>
              </a:rPr>
              <a:t> </a:t>
            </a:r>
            <a:r>
              <a:rPr lang="en-US" sz="3600" dirty="0">
                <a:solidFill>
                  <a:schemeClr val="tx2"/>
                </a:solidFill>
              </a:rPr>
              <a:t>a decision or initiative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 </a:t>
            </a:r>
            <a:br>
              <a:rPr lang="en-US" dirty="0"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4294967295"/>
          </p:nvPr>
        </p:nvSpPr>
        <p:spPr>
          <a:xfrm>
            <a:off x="362607" y="2651692"/>
            <a:ext cx="5477579" cy="3811587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>
                <a:cs typeface="Arial" panose="020B0604020202020204" pitchFamily="34" charset="0"/>
              </a:rPr>
              <a:t>Farmers, producers, and ag businesses</a:t>
            </a:r>
          </a:p>
          <a:p>
            <a:r>
              <a:rPr lang="en-US" sz="3200" dirty="0">
                <a:cs typeface="Arial" panose="020B0604020202020204" pitchFamily="34" charset="0"/>
              </a:rPr>
              <a:t>Ag organizations</a:t>
            </a:r>
          </a:p>
          <a:p>
            <a:r>
              <a:rPr lang="en-US" sz="3200" dirty="0">
                <a:cs typeface="Arial" panose="020B0604020202020204" pitchFamily="34" charset="0"/>
              </a:rPr>
              <a:t>Community and interest organizations</a:t>
            </a:r>
          </a:p>
          <a:p>
            <a:r>
              <a:rPr lang="en-US" sz="3200" dirty="0">
                <a:cs typeface="Arial" panose="020B0604020202020204" pitchFamily="34" charset="0"/>
              </a:rPr>
              <a:t>Regulatory agencies </a:t>
            </a:r>
          </a:p>
          <a:p>
            <a:r>
              <a:rPr lang="en-US" sz="3200" dirty="0">
                <a:cs typeface="Arial" panose="020B0604020202020204" pitchFamily="34" charset="0"/>
              </a:rPr>
              <a:t>Service and information providers</a:t>
            </a:r>
          </a:p>
          <a:p>
            <a:r>
              <a:rPr lang="en-US" sz="3200" dirty="0">
                <a:cs typeface="Arial" panose="020B0604020202020204" pitchFamily="34" charset="0"/>
              </a:rPr>
              <a:t>Researchers</a:t>
            </a:r>
          </a:p>
          <a:p>
            <a:r>
              <a:rPr lang="en-US" sz="3200" dirty="0">
                <a:cs typeface="Arial" panose="020B0604020202020204" pitchFamily="34" charset="0"/>
              </a:rPr>
              <a:t>Local governments </a:t>
            </a:r>
          </a:p>
          <a:p>
            <a:r>
              <a:rPr lang="en-US" sz="3200" dirty="0">
                <a:cs typeface="Arial" panose="020B0604020202020204" pitchFamily="34" charset="0"/>
              </a:rPr>
              <a:t>Landowners and other residents </a:t>
            </a:r>
            <a:r>
              <a:rPr lang="en-US" sz="3200" dirty="0"/>
              <a:t> 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12" name="Content Placeholder 8" descr="Tour Group | Flickr - Photo Sharing!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721" y="2472788"/>
            <a:ext cx="5421765" cy="3571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5587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3934" y="176353"/>
            <a:ext cx="10314923" cy="16002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002060"/>
                </a:solidFill>
              </a:rPr>
              <a:t>Working Definition: Community Engagement 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424542" y="2027583"/>
            <a:ext cx="4922709" cy="434600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dirty="0"/>
              <a:t>An approach to decision-making and participation that is…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Integrated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Proactive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Reciprocal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6">
                    <a:lumMod val="50000"/>
                  </a:schemeClr>
                </a:solidFill>
              </a:rPr>
              <a:t>Relationship building</a:t>
            </a:r>
            <a:endParaRPr lang="en-US" dirty="0"/>
          </a:p>
        </p:txBody>
      </p:sp>
      <p:pic>
        <p:nvPicPr>
          <p:cNvPr id="13" name="Content Placeholder 12" descr="Business 40 Bridge and Design Working Group &lt;strong&gt;meetings&lt;/strong&gt; 2013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983" y="2233753"/>
            <a:ext cx="5824635" cy="3590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446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969FDEB-8A38-41E1-8DD5-15F900ABA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936" y="711692"/>
            <a:ext cx="5987456" cy="1325563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Engagement Approaches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1357B1-5191-4301-B340-383E7EFA3C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935" y="1875295"/>
            <a:ext cx="5556423" cy="47424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 and NE – modified strategic planning and implementation process </a:t>
            </a:r>
            <a:r>
              <a:rPr lang="en-US" i="1" dirty="0"/>
              <a:t>driven</a:t>
            </a:r>
            <a:r>
              <a:rPr lang="en-US" dirty="0"/>
              <a:t> </a:t>
            </a:r>
            <a:r>
              <a:rPr lang="en-US" i="1" dirty="0"/>
              <a:t>by local leaderships teams </a:t>
            </a:r>
            <a:r>
              <a:rPr lang="en-US" dirty="0"/>
              <a:t>(two-years)</a:t>
            </a:r>
          </a:p>
          <a:p>
            <a:r>
              <a:rPr lang="en-US" dirty="0"/>
              <a:t>Local leadership teams comprised of a broad representation of key stakeholders groups (8-15 per site)</a:t>
            </a:r>
          </a:p>
          <a:p>
            <a:r>
              <a:rPr lang="en-US" dirty="0"/>
              <a:t>AZ – modified one-year Delphi Technique. Initial community meeting followed by iterative problem and solution identification surveys and discussions with a panel of local experts (broadly defined)  </a:t>
            </a:r>
          </a:p>
        </p:txBody>
      </p:sp>
      <p:pic>
        <p:nvPicPr>
          <p:cNvPr id="27" name="Content Placeholder 33">
            <a:extLst>
              <a:ext uri="{FF2B5EF4-FFF2-40B4-BE49-F238E27FC236}">
                <a16:creationId xmlns:a16="http://schemas.microsoft.com/office/drawing/2014/main" id="{7B56C929-FADE-4E13-8379-1CD83DC314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24786" y="1177871"/>
            <a:ext cx="5190071" cy="4890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72309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4142</TotalTime>
  <Words>981</Words>
  <Application>Microsoft Office PowerPoint</Application>
  <PresentationFormat>Widescreen</PresentationFormat>
  <Paragraphs>134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Verdana</vt:lpstr>
      <vt:lpstr>Office Theme</vt:lpstr>
      <vt:lpstr>Water For Agriculture   Creating an Engaged Approach to Water For &amp; From Agriculture</vt:lpstr>
      <vt:lpstr>What We’ll Talk About</vt:lpstr>
      <vt:lpstr>What Is Water for Agriculture? </vt:lpstr>
      <vt:lpstr>Our Purpose </vt:lpstr>
      <vt:lpstr>Our Goals  </vt:lpstr>
      <vt:lpstr>Project Timeline </vt:lpstr>
      <vt:lpstr>Working Definition: Stakeholders All those who either can affect, or will be affected by a decision or initiative    </vt:lpstr>
      <vt:lpstr>Working Definition: Community Engagement </vt:lpstr>
      <vt:lpstr>Engagement Approaches </vt:lpstr>
      <vt:lpstr>Core Process Objectives</vt:lpstr>
      <vt:lpstr>What Constitutes Engagement?  </vt:lpstr>
      <vt:lpstr>Engagement Process Goals &amp; Metrics </vt:lpstr>
      <vt:lpstr>Shared Research and Practice Approach</vt:lpstr>
      <vt:lpstr>Research Approach </vt:lpstr>
      <vt:lpstr>Conceptual Framework</vt:lpstr>
      <vt:lpstr>Guiding Research Questions </vt:lpstr>
      <vt:lpstr>What We’ve Learned (so far) about working as a Multi-Disciplinary Team</vt:lpstr>
      <vt:lpstr>Contact </vt:lpstr>
    </vt:vector>
  </TitlesOfParts>
  <Company>Penn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WALTER EDWARD WHITMER</dc:creator>
  <cp:lastModifiedBy>Whitmer, Walter Edward</cp:lastModifiedBy>
  <cp:revision>94</cp:revision>
  <cp:lastPrinted>2018-06-08T18:06:30Z</cp:lastPrinted>
  <dcterms:created xsi:type="dcterms:W3CDTF">2018-04-09T22:08:28Z</dcterms:created>
  <dcterms:modified xsi:type="dcterms:W3CDTF">2018-06-08T18:07:21Z</dcterms:modified>
</cp:coreProperties>
</file>