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4"/>
  </p:notesMasterIdLst>
  <p:sldIdLst>
    <p:sldId id="256" r:id="rId2"/>
    <p:sldId id="257" r:id="rId3"/>
    <p:sldId id="269" r:id="rId4"/>
    <p:sldId id="270" r:id="rId5"/>
    <p:sldId id="271" r:id="rId6"/>
    <p:sldId id="272" r:id="rId7"/>
    <p:sldId id="273" r:id="rId8"/>
    <p:sldId id="274" r:id="rId9"/>
    <p:sldId id="286" r:id="rId10"/>
    <p:sldId id="275" r:id="rId11"/>
    <p:sldId id="276" r:id="rId12"/>
    <p:sldId id="277" r:id="rId13"/>
    <p:sldId id="278" r:id="rId14"/>
    <p:sldId id="279" r:id="rId15"/>
    <p:sldId id="284" r:id="rId16"/>
    <p:sldId id="285" r:id="rId17"/>
    <p:sldId id="280" r:id="rId18"/>
    <p:sldId id="287" r:id="rId19"/>
    <p:sldId id="281" r:id="rId20"/>
    <p:sldId id="282" r:id="rId21"/>
    <p:sldId id="283" r:id="rId22"/>
    <p:sldId id="268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41B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598"/>
    <p:restoredTop sz="94660"/>
  </p:normalViewPr>
  <p:slideViewPr>
    <p:cSldViewPr snapToGrid="0" snapToObjects="1">
      <p:cViewPr varScale="1">
        <p:scale>
          <a:sx n="119" d="100"/>
          <a:sy n="119" d="100"/>
        </p:scale>
        <p:origin x="184" y="19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Volumes/dpwrdc/Director's%20Activities/_Presentations/2019-20/NACDEP%20Webinar/Age%20at%20First%20Marriag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Volumes/dpwrdc/Director's%20Activities/_Presentations/2019-20/NACDEP%20Webinar/Fertility%20Rate%201950-2019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/Volumes/dpwrdc/Director's%20Activities/_Presentations/2019-20/NACDEP%20Webinar/MedianEarnings_Male-Female_Full-Time,YearRound_73-18%5b1%5d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/Volumes/dpwrdc/Director's%20Activities/_Presentations/2019-20/NACDEP%20Webinar/Mean%20Household%20Income%20of%20Quintiles%2073-18%5b2%5d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/Volumes/dpwrdc/Director's%20Activities/_Presentations/2019-20/NACDEP%20Webinar/Mean%20Household%20Income%20of%20Quintiles%2073-18%5b2%5d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/Volumes/dpwrdc/Director's%20Activities/_Presentations/2019-20/NACDEP%20Webinar/Figure%203.5.%20Median%20Household%20Income%20in%20the%20United%20States%20in%202017%20by%20Educational%20Attainment%20of%20HouseHolder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/>
              <a:t>Age</a:t>
            </a:r>
            <a:r>
              <a:rPr lang="en-US" sz="1800" b="1" baseline="0" dirty="0"/>
              <a:t> at First Marriage 1950-2018</a:t>
            </a:r>
            <a:endParaRPr lang="en-US" sz="18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Sheet1!$B$1:$B$3</c:f>
              <c:strCache>
                <c:ptCount val="3"/>
                <c:pt idx="0">
                  <c:v>Age at First Marriage</c:v>
                </c:pt>
                <c:pt idx="2">
                  <c:v>Men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c:spPr>
          <c:invertIfNegative val="0"/>
          <c:cat>
            <c:numRef>
              <c:f>Sheet1!$A$4:$A$18</c:f>
              <c:numCache>
                <c:formatCode>General</c:formatCode>
                <c:ptCount val="15"/>
                <c:pt idx="0">
                  <c:v>1950</c:v>
                </c:pt>
                <c:pt idx="1">
                  <c:v>1955</c:v>
                </c:pt>
                <c:pt idx="2">
                  <c:v>1960</c:v>
                </c:pt>
                <c:pt idx="3">
                  <c:v>1965</c:v>
                </c:pt>
                <c:pt idx="4">
                  <c:v>1970</c:v>
                </c:pt>
                <c:pt idx="5">
                  <c:v>1975</c:v>
                </c:pt>
                <c:pt idx="6">
                  <c:v>1980</c:v>
                </c:pt>
                <c:pt idx="7">
                  <c:v>1985</c:v>
                </c:pt>
                <c:pt idx="8">
                  <c:v>1990</c:v>
                </c:pt>
                <c:pt idx="9">
                  <c:v>1995</c:v>
                </c:pt>
                <c:pt idx="10">
                  <c:v>2000</c:v>
                </c:pt>
                <c:pt idx="11">
                  <c:v>2005</c:v>
                </c:pt>
                <c:pt idx="12">
                  <c:v>2010</c:v>
                </c:pt>
                <c:pt idx="13">
                  <c:v>2015</c:v>
                </c:pt>
                <c:pt idx="14">
                  <c:v>2018</c:v>
                </c:pt>
              </c:numCache>
            </c:numRef>
          </c:cat>
          <c:val>
            <c:numRef>
              <c:f>Sheet1!$B$4:$B$18</c:f>
              <c:numCache>
                <c:formatCode>General</c:formatCode>
                <c:ptCount val="15"/>
                <c:pt idx="0">
                  <c:v>22.8</c:v>
                </c:pt>
                <c:pt idx="1">
                  <c:v>22.6</c:v>
                </c:pt>
                <c:pt idx="2">
                  <c:v>22.8</c:v>
                </c:pt>
                <c:pt idx="3">
                  <c:v>22.8</c:v>
                </c:pt>
                <c:pt idx="4">
                  <c:v>23.2</c:v>
                </c:pt>
                <c:pt idx="5">
                  <c:v>23.5</c:v>
                </c:pt>
                <c:pt idx="6">
                  <c:v>24.7</c:v>
                </c:pt>
                <c:pt idx="7">
                  <c:v>25.5</c:v>
                </c:pt>
                <c:pt idx="8">
                  <c:v>26.1</c:v>
                </c:pt>
                <c:pt idx="9">
                  <c:v>26.9</c:v>
                </c:pt>
                <c:pt idx="10">
                  <c:v>26.8</c:v>
                </c:pt>
                <c:pt idx="11">
                  <c:v>27.1</c:v>
                </c:pt>
                <c:pt idx="12">
                  <c:v>28.2</c:v>
                </c:pt>
                <c:pt idx="13">
                  <c:v>29.2</c:v>
                </c:pt>
                <c:pt idx="14">
                  <c:v>29.8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C3E-BA4F-9ED2-8EC0C28F90E0}"/>
            </c:ext>
          </c:extLst>
        </c:ser>
        <c:ser>
          <c:idx val="1"/>
          <c:order val="1"/>
          <c:tx>
            <c:strRef>
              <c:f>Sheet1!$C$1:$C$3</c:f>
              <c:strCache>
                <c:ptCount val="3"/>
                <c:pt idx="0">
                  <c:v>Age at First Marriage</c:v>
                </c:pt>
                <c:pt idx="2">
                  <c:v>Women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c:spPr>
          <c:invertIfNegative val="0"/>
          <c:cat>
            <c:numRef>
              <c:f>Sheet1!$A$4:$A$18</c:f>
              <c:numCache>
                <c:formatCode>General</c:formatCode>
                <c:ptCount val="15"/>
                <c:pt idx="0">
                  <c:v>1950</c:v>
                </c:pt>
                <c:pt idx="1">
                  <c:v>1955</c:v>
                </c:pt>
                <c:pt idx="2">
                  <c:v>1960</c:v>
                </c:pt>
                <c:pt idx="3">
                  <c:v>1965</c:v>
                </c:pt>
                <c:pt idx="4">
                  <c:v>1970</c:v>
                </c:pt>
                <c:pt idx="5">
                  <c:v>1975</c:v>
                </c:pt>
                <c:pt idx="6">
                  <c:v>1980</c:v>
                </c:pt>
                <c:pt idx="7">
                  <c:v>1985</c:v>
                </c:pt>
                <c:pt idx="8">
                  <c:v>1990</c:v>
                </c:pt>
                <c:pt idx="9">
                  <c:v>1995</c:v>
                </c:pt>
                <c:pt idx="10">
                  <c:v>2000</c:v>
                </c:pt>
                <c:pt idx="11">
                  <c:v>2005</c:v>
                </c:pt>
                <c:pt idx="12">
                  <c:v>2010</c:v>
                </c:pt>
                <c:pt idx="13">
                  <c:v>2015</c:v>
                </c:pt>
                <c:pt idx="14">
                  <c:v>2018</c:v>
                </c:pt>
              </c:numCache>
            </c:numRef>
          </c:cat>
          <c:val>
            <c:numRef>
              <c:f>Sheet1!$C$4:$C$18</c:f>
              <c:numCache>
                <c:formatCode>General</c:formatCode>
                <c:ptCount val="15"/>
                <c:pt idx="0">
                  <c:v>20.3</c:v>
                </c:pt>
                <c:pt idx="1">
                  <c:v>20.2</c:v>
                </c:pt>
                <c:pt idx="2">
                  <c:v>20.3</c:v>
                </c:pt>
                <c:pt idx="3">
                  <c:v>20.6</c:v>
                </c:pt>
                <c:pt idx="4">
                  <c:v>20.8</c:v>
                </c:pt>
                <c:pt idx="5">
                  <c:v>21.1</c:v>
                </c:pt>
                <c:pt idx="6">
                  <c:v>22</c:v>
                </c:pt>
                <c:pt idx="7">
                  <c:v>23.3</c:v>
                </c:pt>
                <c:pt idx="8">
                  <c:v>23.9</c:v>
                </c:pt>
                <c:pt idx="9">
                  <c:v>24.5</c:v>
                </c:pt>
                <c:pt idx="10">
                  <c:v>25.1</c:v>
                </c:pt>
                <c:pt idx="11">
                  <c:v>25.3</c:v>
                </c:pt>
                <c:pt idx="12">
                  <c:v>26.1</c:v>
                </c:pt>
                <c:pt idx="13">
                  <c:v>27.1</c:v>
                </c:pt>
                <c:pt idx="14">
                  <c:v>27.8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C3E-BA4F-9ED2-8EC0C28F90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45888847"/>
        <c:axId val="1845730511"/>
      </c:barChart>
      <c:catAx>
        <c:axId val="18458888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45730511"/>
        <c:crosses val="autoZero"/>
        <c:auto val="1"/>
        <c:lblAlgn val="ctr"/>
        <c:lblOffset val="100"/>
        <c:noMultiLvlLbl val="0"/>
      </c:catAx>
      <c:valAx>
        <c:axId val="184573051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4588884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>
      <a:innerShdw blurRad="114300">
        <a:prstClr val="black"/>
      </a:innerShdw>
    </a:effectLst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baseline="0" dirty="0"/>
              <a:t>Fertility Rate 1950-2019</a:t>
            </a:r>
            <a:endParaRPr lang="en-US" sz="16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Fertility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Sheet1!$A$2:$A$71</c:f>
              <c:numCache>
                <c:formatCode>General</c:formatCode>
                <c:ptCount val="70"/>
                <c:pt idx="0">
                  <c:v>1950</c:v>
                </c:pt>
                <c:pt idx="1">
                  <c:v>1951</c:v>
                </c:pt>
                <c:pt idx="2">
                  <c:v>1952</c:v>
                </c:pt>
                <c:pt idx="3">
                  <c:v>1953</c:v>
                </c:pt>
                <c:pt idx="4">
                  <c:v>1954</c:v>
                </c:pt>
                <c:pt idx="5">
                  <c:v>1955</c:v>
                </c:pt>
                <c:pt idx="6">
                  <c:v>1956</c:v>
                </c:pt>
                <c:pt idx="7">
                  <c:v>1957</c:v>
                </c:pt>
                <c:pt idx="8">
                  <c:v>1958</c:v>
                </c:pt>
                <c:pt idx="9">
                  <c:v>1959</c:v>
                </c:pt>
                <c:pt idx="10">
                  <c:v>1960</c:v>
                </c:pt>
                <c:pt idx="11">
                  <c:v>1961</c:v>
                </c:pt>
                <c:pt idx="12">
                  <c:v>1962</c:v>
                </c:pt>
                <c:pt idx="13">
                  <c:v>1963</c:v>
                </c:pt>
                <c:pt idx="14">
                  <c:v>1964</c:v>
                </c:pt>
                <c:pt idx="15">
                  <c:v>1965</c:v>
                </c:pt>
                <c:pt idx="16">
                  <c:v>1966</c:v>
                </c:pt>
                <c:pt idx="17">
                  <c:v>1967</c:v>
                </c:pt>
                <c:pt idx="18">
                  <c:v>1968</c:v>
                </c:pt>
                <c:pt idx="19">
                  <c:v>1969</c:v>
                </c:pt>
                <c:pt idx="20">
                  <c:v>1970</c:v>
                </c:pt>
                <c:pt idx="21">
                  <c:v>1971</c:v>
                </c:pt>
                <c:pt idx="22">
                  <c:v>1972</c:v>
                </c:pt>
                <c:pt idx="23">
                  <c:v>1973</c:v>
                </c:pt>
                <c:pt idx="24">
                  <c:v>1974</c:v>
                </c:pt>
                <c:pt idx="25">
                  <c:v>1975</c:v>
                </c:pt>
                <c:pt idx="26">
                  <c:v>1976</c:v>
                </c:pt>
                <c:pt idx="27">
                  <c:v>1977</c:v>
                </c:pt>
                <c:pt idx="28">
                  <c:v>1978</c:v>
                </c:pt>
                <c:pt idx="29">
                  <c:v>1979</c:v>
                </c:pt>
                <c:pt idx="30">
                  <c:v>1980</c:v>
                </c:pt>
                <c:pt idx="31">
                  <c:v>1981</c:v>
                </c:pt>
                <c:pt idx="32">
                  <c:v>1982</c:v>
                </c:pt>
                <c:pt idx="33">
                  <c:v>1983</c:v>
                </c:pt>
                <c:pt idx="34">
                  <c:v>1984</c:v>
                </c:pt>
                <c:pt idx="35">
                  <c:v>1985</c:v>
                </c:pt>
                <c:pt idx="36">
                  <c:v>1986</c:v>
                </c:pt>
                <c:pt idx="37">
                  <c:v>1987</c:v>
                </c:pt>
                <c:pt idx="38">
                  <c:v>1988</c:v>
                </c:pt>
                <c:pt idx="39">
                  <c:v>1989</c:v>
                </c:pt>
                <c:pt idx="40">
                  <c:v>1990</c:v>
                </c:pt>
                <c:pt idx="41">
                  <c:v>1991</c:v>
                </c:pt>
                <c:pt idx="42">
                  <c:v>1992</c:v>
                </c:pt>
                <c:pt idx="43">
                  <c:v>1993</c:v>
                </c:pt>
                <c:pt idx="44">
                  <c:v>1994</c:v>
                </c:pt>
                <c:pt idx="45">
                  <c:v>1995</c:v>
                </c:pt>
                <c:pt idx="46">
                  <c:v>1996</c:v>
                </c:pt>
                <c:pt idx="47">
                  <c:v>1997</c:v>
                </c:pt>
                <c:pt idx="48">
                  <c:v>1998</c:v>
                </c:pt>
                <c:pt idx="49">
                  <c:v>1999</c:v>
                </c:pt>
                <c:pt idx="50">
                  <c:v>2000</c:v>
                </c:pt>
                <c:pt idx="51">
                  <c:v>2001</c:v>
                </c:pt>
                <c:pt idx="52">
                  <c:v>2002</c:v>
                </c:pt>
                <c:pt idx="53">
                  <c:v>2003</c:v>
                </c:pt>
                <c:pt idx="54">
                  <c:v>2004</c:v>
                </c:pt>
                <c:pt idx="55">
                  <c:v>2005</c:v>
                </c:pt>
                <c:pt idx="56">
                  <c:v>2006</c:v>
                </c:pt>
                <c:pt idx="57">
                  <c:v>2007</c:v>
                </c:pt>
                <c:pt idx="58">
                  <c:v>2008</c:v>
                </c:pt>
                <c:pt idx="59">
                  <c:v>2009</c:v>
                </c:pt>
                <c:pt idx="60">
                  <c:v>2010</c:v>
                </c:pt>
                <c:pt idx="61">
                  <c:v>2011</c:v>
                </c:pt>
                <c:pt idx="62">
                  <c:v>2012</c:v>
                </c:pt>
                <c:pt idx="63">
                  <c:v>2013</c:v>
                </c:pt>
                <c:pt idx="64">
                  <c:v>2014</c:v>
                </c:pt>
                <c:pt idx="65">
                  <c:v>2015</c:v>
                </c:pt>
                <c:pt idx="66">
                  <c:v>2016</c:v>
                </c:pt>
                <c:pt idx="67">
                  <c:v>2017</c:v>
                </c:pt>
                <c:pt idx="68">
                  <c:v>2018</c:v>
                </c:pt>
                <c:pt idx="69">
                  <c:v>2019</c:v>
                </c:pt>
              </c:numCache>
            </c:numRef>
          </c:cat>
          <c:val>
            <c:numRef>
              <c:f>Sheet1!$B$2:$B$71</c:f>
              <c:numCache>
                <c:formatCode>General</c:formatCode>
                <c:ptCount val="70"/>
                <c:pt idx="0">
                  <c:v>3.35</c:v>
                </c:pt>
                <c:pt idx="1">
                  <c:v>3.4</c:v>
                </c:pt>
                <c:pt idx="2">
                  <c:v>3.46</c:v>
                </c:pt>
                <c:pt idx="3">
                  <c:v>3.51</c:v>
                </c:pt>
                <c:pt idx="4">
                  <c:v>3.57</c:v>
                </c:pt>
                <c:pt idx="5">
                  <c:v>3.62</c:v>
                </c:pt>
                <c:pt idx="6">
                  <c:v>3.67</c:v>
                </c:pt>
                <c:pt idx="7">
                  <c:v>3.73</c:v>
                </c:pt>
                <c:pt idx="8">
                  <c:v>3.78</c:v>
                </c:pt>
                <c:pt idx="9">
                  <c:v>3.71</c:v>
                </c:pt>
                <c:pt idx="10">
                  <c:v>3.65</c:v>
                </c:pt>
                <c:pt idx="11">
                  <c:v>3.62</c:v>
                </c:pt>
                <c:pt idx="12">
                  <c:v>3.46</c:v>
                </c:pt>
                <c:pt idx="13">
                  <c:v>3.32</c:v>
                </c:pt>
                <c:pt idx="14">
                  <c:v>3.19</c:v>
                </c:pt>
                <c:pt idx="15">
                  <c:v>2.91</c:v>
                </c:pt>
                <c:pt idx="16">
                  <c:v>2.72</c:v>
                </c:pt>
                <c:pt idx="17">
                  <c:v>2.56</c:v>
                </c:pt>
                <c:pt idx="18">
                  <c:v>2.46</c:v>
                </c:pt>
                <c:pt idx="19">
                  <c:v>2.46</c:v>
                </c:pt>
                <c:pt idx="20">
                  <c:v>2.48</c:v>
                </c:pt>
                <c:pt idx="21">
                  <c:v>2.27</c:v>
                </c:pt>
                <c:pt idx="22">
                  <c:v>2.0099999999999998</c:v>
                </c:pt>
                <c:pt idx="23">
                  <c:v>1.88</c:v>
                </c:pt>
                <c:pt idx="24">
                  <c:v>1.84</c:v>
                </c:pt>
                <c:pt idx="25">
                  <c:v>1.77</c:v>
                </c:pt>
                <c:pt idx="26">
                  <c:v>1.74</c:v>
                </c:pt>
                <c:pt idx="27">
                  <c:v>1.79</c:v>
                </c:pt>
                <c:pt idx="28">
                  <c:v>1.76</c:v>
                </c:pt>
                <c:pt idx="29">
                  <c:v>1.81</c:v>
                </c:pt>
                <c:pt idx="30">
                  <c:v>1.84</c:v>
                </c:pt>
                <c:pt idx="31">
                  <c:v>1.81</c:v>
                </c:pt>
                <c:pt idx="32">
                  <c:v>1.83</c:v>
                </c:pt>
                <c:pt idx="33">
                  <c:v>1.8</c:v>
                </c:pt>
                <c:pt idx="34">
                  <c:v>1.81</c:v>
                </c:pt>
                <c:pt idx="35">
                  <c:v>1.84</c:v>
                </c:pt>
                <c:pt idx="36">
                  <c:v>1.84</c:v>
                </c:pt>
                <c:pt idx="37">
                  <c:v>1.87</c:v>
                </c:pt>
                <c:pt idx="38">
                  <c:v>1.93</c:v>
                </c:pt>
                <c:pt idx="39">
                  <c:v>2.0099999999999998</c:v>
                </c:pt>
                <c:pt idx="40">
                  <c:v>2.08</c:v>
                </c:pt>
                <c:pt idx="41">
                  <c:v>2.06</c:v>
                </c:pt>
                <c:pt idx="42">
                  <c:v>2.0499999999999998</c:v>
                </c:pt>
                <c:pt idx="43">
                  <c:v>2.02</c:v>
                </c:pt>
                <c:pt idx="44">
                  <c:v>2</c:v>
                </c:pt>
                <c:pt idx="45">
                  <c:v>1.98</c:v>
                </c:pt>
                <c:pt idx="46">
                  <c:v>1.98</c:v>
                </c:pt>
                <c:pt idx="47">
                  <c:v>1.97</c:v>
                </c:pt>
                <c:pt idx="48">
                  <c:v>2</c:v>
                </c:pt>
                <c:pt idx="49">
                  <c:v>2.0099999999999998</c:v>
                </c:pt>
                <c:pt idx="50">
                  <c:v>2.06</c:v>
                </c:pt>
                <c:pt idx="51">
                  <c:v>2.0299999999999998</c:v>
                </c:pt>
                <c:pt idx="52">
                  <c:v>2.02</c:v>
                </c:pt>
                <c:pt idx="53">
                  <c:v>2.0499999999999998</c:v>
                </c:pt>
                <c:pt idx="54">
                  <c:v>2.0499999999999998</c:v>
                </c:pt>
                <c:pt idx="55">
                  <c:v>2.06</c:v>
                </c:pt>
                <c:pt idx="56">
                  <c:v>2.11</c:v>
                </c:pt>
                <c:pt idx="57">
                  <c:v>2.12</c:v>
                </c:pt>
                <c:pt idx="58">
                  <c:v>2.0699999999999998</c:v>
                </c:pt>
                <c:pt idx="59">
                  <c:v>2</c:v>
                </c:pt>
                <c:pt idx="60">
                  <c:v>1.93</c:v>
                </c:pt>
                <c:pt idx="61">
                  <c:v>1.9</c:v>
                </c:pt>
                <c:pt idx="62">
                  <c:v>1.88</c:v>
                </c:pt>
                <c:pt idx="63">
                  <c:v>1.86</c:v>
                </c:pt>
                <c:pt idx="64">
                  <c:v>1.86</c:v>
                </c:pt>
                <c:pt idx="65">
                  <c:v>1.84</c:v>
                </c:pt>
                <c:pt idx="66">
                  <c:v>1.82</c:v>
                </c:pt>
                <c:pt idx="67">
                  <c:v>1.77</c:v>
                </c:pt>
                <c:pt idx="68">
                  <c:v>1.72</c:v>
                </c:pt>
                <c:pt idx="69">
                  <c:v>1.7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E8C-AA48-98CE-CA15A10B35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80097071"/>
        <c:axId val="1846813983"/>
      </c:barChart>
      <c:catAx>
        <c:axId val="18800970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46813983"/>
        <c:crosses val="autoZero"/>
        <c:auto val="1"/>
        <c:lblAlgn val="ctr"/>
        <c:lblOffset val="100"/>
        <c:noMultiLvlLbl val="0"/>
      </c:catAx>
      <c:valAx>
        <c:axId val="184681398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8009707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>
      <a:innerShdw blurRad="114300">
        <a:prstClr val="black"/>
      </a:innerShdw>
    </a:effectLst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/>
              <a:t>Median</a:t>
            </a:r>
            <a:r>
              <a:rPr lang="en-US" sz="1800" b="1" baseline="0"/>
              <a:t> Earnings of Male and Female </a:t>
            </a:r>
          </a:p>
          <a:p>
            <a:pPr>
              <a:defRPr/>
            </a:pPr>
            <a:r>
              <a:rPr lang="en-US" sz="1800" b="1" baseline="0"/>
              <a:t>Full-Time, Year-Round Workers 1973-2018 (In 2018 Dollars)</a:t>
            </a:r>
            <a:endParaRPr lang="en-US" sz="1800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Sheet1!$B$3</c:f>
              <c:strCache>
                <c:ptCount val="1"/>
                <c:pt idx="0">
                  <c:v>Male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innerShdw blurRad="114300">
                <a:prstClr val="black"/>
              </a:innerShdw>
            </a:effectLst>
          </c:spPr>
          <c:invertIfNegative val="0"/>
          <c:cat>
            <c:numRef>
              <c:f>Sheet1!$A$4:$A$14</c:f>
              <c:numCache>
                <c:formatCode>General</c:formatCode>
                <c:ptCount val="11"/>
                <c:pt idx="0">
                  <c:v>1973</c:v>
                </c:pt>
                <c:pt idx="1">
                  <c:v>1975</c:v>
                </c:pt>
                <c:pt idx="2">
                  <c:v>1980</c:v>
                </c:pt>
                <c:pt idx="3">
                  <c:v>1985</c:v>
                </c:pt>
                <c:pt idx="4">
                  <c:v>1990</c:v>
                </c:pt>
                <c:pt idx="5">
                  <c:v>1995</c:v>
                </c:pt>
                <c:pt idx="6">
                  <c:v>2000</c:v>
                </c:pt>
                <c:pt idx="7">
                  <c:v>2005</c:v>
                </c:pt>
                <c:pt idx="8">
                  <c:v>2010</c:v>
                </c:pt>
                <c:pt idx="9">
                  <c:v>2015</c:v>
                </c:pt>
                <c:pt idx="10">
                  <c:v>2018</c:v>
                </c:pt>
              </c:numCache>
            </c:numRef>
          </c:cat>
          <c:val>
            <c:numRef>
              <c:f>Sheet1!$B$4:$B$14</c:f>
              <c:numCache>
                <c:formatCode>"$"#,##0_);[Red]\("$"#,##0\)</c:formatCode>
                <c:ptCount val="11"/>
                <c:pt idx="0">
                  <c:v>56666</c:v>
                </c:pt>
                <c:pt idx="1">
                  <c:v>54291</c:v>
                </c:pt>
                <c:pt idx="2">
                  <c:v>54152</c:v>
                </c:pt>
                <c:pt idx="3">
                  <c:v>53997</c:v>
                </c:pt>
                <c:pt idx="4">
                  <c:v>51720</c:v>
                </c:pt>
                <c:pt idx="5">
                  <c:v>51696</c:v>
                </c:pt>
                <c:pt idx="6">
                  <c:v>54471</c:v>
                </c:pt>
                <c:pt idx="7">
                  <c:v>53345</c:v>
                </c:pt>
                <c:pt idx="8">
                  <c:v>55344</c:v>
                </c:pt>
                <c:pt idx="9">
                  <c:v>54280</c:v>
                </c:pt>
                <c:pt idx="10">
                  <c:v>55291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164-6A43-A404-E659AA287428}"/>
            </c:ext>
          </c:extLst>
        </c:ser>
        <c:ser>
          <c:idx val="1"/>
          <c:order val="1"/>
          <c:tx>
            <c:strRef>
              <c:f>Sheet1!$C$3</c:f>
              <c:strCache>
                <c:ptCount val="1"/>
                <c:pt idx="0">
                  <c:v>Female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>
              <a:innerShdw blurRad="114300">
                <a:prstClr val="black"/>
              </a:innerShdw>
            </a:effectLst>
          </c:spPr>
          <c:invertIfNegative val="0"/>
          <c:cat>
            <c:numRef>
              <c:f>Sheet1!$A$4:$A$14</c:f>
              <c:numCache>
                <c:formatCode>General</c:formatCode>
                <c:ptCount val="11"/>
                <c:pt idx="0">
                  <c:v>1973</c:v>
                </c:pt>
                <c:pt idx="1">
                  <c:v>1975</c:v>
                </c:pt>
                <c:pt idx="2">
                  <c:v>1980</c:v>
                </c:pt>
                <c:pt idx="3">
                  <c:v>1985</c:v>
                </c:pt>
                <c:pt idx="4">
                  <c:v>1990</c:v>
                </c:pt>
                <c:pt idx="5">
                  <c:v>1995</c:v>
                </c:pt>
                <c:pt idx="6">
                  <c:v>2000</c:v>
                </c:pt>
                <c:pt idx="7">
                  <c:v>2005</c:v>
                </c:pt>
                <c:pt idx="8">
                  <c:v>2010</c:v>
                </c:pt>
                <c:pt idx="9">
                  <c:v>2015</c:v>
                </c:pt>
                <c:pt idx="10">
                  <c:v>2018</c:v>
                </c:pt>
              </c:numCache>
            </c:numRef>
          </c:cat>
          <c:val>
            <c:numRef>
              <c:f>Sheet1!$C$4:$C$14</c:f>
              <c:numCache>
                <c:formatCode>"$"#,##0_);[Red]\("$"#,##0\)</c:formatCode>
                <c:ptCount val="11"/>
                <c:pt idx="0">
                  <c:v>32092</c:v>
                </c:pt>
                <c:pt idx="1">
                  <c:v>31933</c:v>
                </c:pt>
                <c:pt idx="2">
                  <c:v>32578</c:v>
                </c:pt>
                <c:pt idx="3">
                  <c:v>34869</c:v>
                </c:pt>
                <c:pt idx="4">
                  <c:v>37040</c:v>
                </c:pt>
                <c:pt idx="5">
                  <c:v>36926</c:v>
                </c:pt>
                <c:pt idx="6">
                  <c:v>40156</c:v>
                </c:pt>
                <c:pt idx="7">
                  <c:v>41063</c:v>
                </c:pt>
                <c:pt idx="8">
                  <c:v>42575</c:v>
                </c:pt>
                <c:pt idx="9">
                  <c:v>43183</c:v>
                </c:pt>
                <c:pt idx="10">
                  <c:v>45097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164-6A43-A404-E659AA2874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83336127"/>
        <c:axId val="1883337807"/>
      </c:barChart>
      <c:catAx>
        <c:axId val="18833361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83337807"/>
        <c:crosses val="autoZero"/>
        <c:auto val="1"/>
        <c:lblAlgn val="ctr"/>
        <c:lblOffset val="100"/>
        <c:noMultiLvlLbl val="0"/>
      </c:catAx>
      <c:valAx>
        <c:axId val="188333780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_);[Red]\(&quot;$&quot;#,##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8333612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>
      <a:innerShdw blurRad="114300">
        <a:prstClr val="black"/>
      </a:innerShdw>
    </a:effectLst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/>
              <a:t>Mean Household Income of Quintiles,1973-2018 (In 2018 Dollars)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Sheet1!$A$13</c:f>
              <c:strCache>
                <c:ptCount val="1"/>
                <c:pt idx="0">
                  <c:v>First Quintile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c:spPr>
          <c:invertIfNegative val="0"/>
          <c:cat>
            <c:numRef>
              <c:f>Sheet1!$B$12:$F$12</c:f>
              <c:numCache>
                <c:formatCode>General</c:formatCode>
                <c:ptCount val="5"/>
                <c:pt idx="0">
                  <c:v>1973</c:v>
                </c:pt>
                <c:pt idx="1">
                  <c:v>1985</c:v>
                </c:pt>
                <c:pt idx="2">
                  <c:v>1995</c:v>
                </c:pt>
                <c:pt idx="3">
                  <c:v>2005</c:v>
                </c:pt>
                <c:pt idx="4">
                  <c:v>2018</c:v>
                </c:pt>
              </c:numCache>
            </c:numRef>
          </c:cat>
          <c:val>
            <c:numRef>
              <c:f>Sheet1!$B$13:$F$13</c:f>
              <c:numCache>
                <c:formatCode>"$"#,##0_);[Red]\("$"#,##0\)</c:formatCode>
                <c:ptCount val="5"/>
                <c:pt idx="0">
                  <c:v>12862</c:v>
                </c:pt>
                <c:pt idx="1">
                  <c:v>12529</c:v>
                </c:pt>
                <c:pt idx="2">
                  <c:v>13697</c:v>
                </c:pt>
                <c:pt idx="3">
                  <c:v>13734</c:v>
                </c:pt>
                <c:pt idx="4">
                  <c:v>13775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D0D-0C49-94EC-F2D5738896EB}"/>
            </c:ext>
          </c:extLst>
        </c:ser>
        <c:ser>
          <c:idx val="1"/>
          <c:order val="1"/>
          <c:tx>
            <c:strRef>
              <c:f>Sheet1!$A$14</c:f>
              <c:strCache>
                <c:ptCount val="1"/>
                <c:pt idx="0">
                  <c:v>Second Quintile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c:spPr>
          <c:invertIfNegative val="0"/>
          <c:cat>
            <c:numRef>
              <c:f>Sheet1!$B$12:$F$12</c:f>
              <c:numCache>
                <c:formatCode>General</c:formatCode>
                <c:ptCount val="5"/>
                <c:pt idx="0">
                  <c:v>1973</c:v>
                </c:pt>
                <c:pt idx="1">
                  <c:v>1985</c:v>
                </c:pt>
                <c:pt idx="2">
                  <c:v>1995</c:v>
                </c:pt>
                <c:pt idx="3">
                  <c:v>2005</c:v>
                </c:pt>
                <c:pt idx="4">
                  <c:v>2018</c:v>
                </c:pt>
              </c:numCache>
            </c:numRef>
          </c:cat>
          <c:val>
            <c:numRef>
              <c:f>Sheet1!$B$14:$F$14</c:f>
              <c:numCache>
                <c:formatCode>"$"#,##0_);[Red]\("$"#,##0\)</c:formatCode>
                <c:ptCount val="5"/>
                <c:pt idx="0">
                  <c:v>32340</c:v>
                </c:pt>
                <c:pt idx="1">
                  <c:v>31751</c:v>
                </c:pt>
                <c:pt idx="2">
                  <c:v>33479</c:v>
                </c:pt>
                <c:pt idx="3">
                  <c:v>35262</c:v>
                </c:pt>
                <c:pt idx="4">
                  <c:v>37293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D0D-0C49-94EC-F2D5738896EB}"/>
            </c:ext>
          </c:extLst>
        </c:ser>
        <c:ser>
          <c:idx val="2"/>
          <c:order val="2"/>
          <c:tx>
            <c:strRef>
              <c:f>Sheet1!$A$15</c:f>
              <c:strCache>
                <c:ptCount val="1"/>
                <c:pt idx="0">
                  <c:v>Third Quintile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c:spPr>
          <c:invertIfNegative val="0"/>
          <c:cat>
            <c:numRef>
              <c:f>Sheet1!$B$12:$F$12</c:f>
              <c:numCache>
                <c:formatCode>General</c:formatCode>
                <c:ptCount val="5"/>
                <c:pt idx="0">
                  <c:v>1973</c:v>
                </c:pt>
                <c:pt idx="1">
                  <c:v>1985</c:v>
                </c:pt>
                <c:pt idx="2">
                  <c:v>1995</c:v>
                </c:pt>
                <c:pt idx="3">
                  <c:v>2005</c:v>
                </c:pt>
                <c:pt idx="4">
                  <c:v>2018</c:v>
                </c:pt>
              </c:numCache>
            </c:numRef>
          </c:cat>
          <c:val>
            <c:numRef>
              <c:f>Sheet1!$B$15:$F$15</c:f>
              <c:numCache>
                <c:formatCode>"$"#,##0_);[Red]\("$"#,##0\)</c:formatCode>
                <c:ptCount val="5"/>
                <c:pt idx="0">
                  <c:v>53044</c:v>
                </c:pt>
                <c:pt idx="1">
                  <c:v>52703</c:v>
                </c:pt>
                <c:pt idx="2">
                  <c:v>55980</c:v>
                </c:pt>
                <c:pt idx="3">
                  <c:v>59680</c:v>
                </c:pt>
                <c:pt idx="4">
                  <c:v>63562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D0D-0C49-94EC-F2D5738896EB}"/>
            </c:ext>
          </c:extLst>
        </c:ser>
        <c:ser>
          <c:idx val="3"/>
          <c:order val="3"/>
          <c:tx>
            <c:strRef>
              <c:f>Sheet1!$A$16</c:f>
              <c:strCache>
                <c:ptCount val="1"/>
                <c:pt idx="0">
                  <c:v>Fourth Quintile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c:spPr>
          <c:invertIfNegative val="0"/>
          <c:cat>
            <c:numRef>
              <c:f>Sheet1!$B$12:$F$12</c:f>
              <c:numCache>
                <c:formatCode>General</c:formatCode>
                <c:ptCount val="5"/>
                <c:pt idx="0">
                  <c:v>1973</c:v>
                </c:pt>
                <c:pt idx="1">
                  <c:v>1985</c:v>
                </c:pt>
                <c:pt idx="2">
                  <c:v>1995</c:v>
                </c:pt>
                <c:pt idx="3">
                  <c:v>2005</c:v>
                </c:pt>
                <c:pt idx="4">
                  <c:v>2018</c:v>
                </c:pt>
              </c:numCache>
            </c:numRef>
          </c:cat>
          <c:val>
            <c:numRef>
              <c:f>Sheet1!$B$16:$F$16</c:f>
              <c:numCache>
                <c:formatCode>"$"#,##0_);[Red]\("$"#,##0\)</c:formatCode>
                <c:ptCount val="5"/>
                <c:pt idx="0">
                  <c:v>76311</c:v>
                </c:pt>
                <c:pt idx="1">
                  <c:v>79276</c:v>
                </c:pt>
                <c:pt idx="2">
                  <c:v>86055</c:v>
                </c:pt>
                <c:pt idx="3">
                  <c:v>93868</c:v>
                </c:pt>
                <c:pt idx="4">
                  <c:v>101570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D0D-0C49-94EC-F2D5738896EB}"/>
            </c:ext>
          </c:extLst>
        </c:ser>
        <c:ser>
          <c:idx val="4"/>
          <c:order val="4"/>
          <c:tx>
            <c:strRef>
              <c:f>Sheet1!$A$17</c:f>
              <c:strCache>
                <c:ptCount val="1"/>
                <c:pt idx="0">
                  <c:v>Fifth Quintile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c:spPr>
          <c:invertIfNegative val="0"/>
          <c:cat>
            <c:numRef>
              <c:f>Sheet1!$B$12:$F$12</c:f>
              <c:numCache>
                <c:formatCode>General</c:formatCode>
                <c:ptCount val="5"/>
                <c:pt idx="0">
                  <c:v>1973</c:v>
                </c:pt>
                <c:pt idx="1">
                  <c:v>1985</c:v>
                </c:pt>
                <c:pt idx="2">
                  <c:v>1995</c:v>
                </c:pt>
                <c:pt idx="3">
                  <c:v>2005</c:v>
                </c:pt>
                <c:pt idx="4">
                  <c:v>2018</c:v>
                </c:pt>
              </c:numCache>
            </c:numRef>
          </c:cat>
          <c:val>
            <c:numRef>
              <c:f>Sheet1!$B$17:$F$17</c:f>
              <c:numCache>
                <c:formatCode>"$"#,##0_);[Red]\("$"#,##0\)</c:formatCode>
                <c:ptCount val="5"/>
                <c:pt idx="0">
                  <c:v>136537</c:v>
                </c:pt>
                <c:pt idx="1">
                  <c:v>148083</c:v>
                </c:pt>
                <c:pt idx="2">
                  <c:v>179584</c:v>
                </c:pt>
                <c:pt idx="3">
                  <c:v>205695</c:v>
                </c:pt>
                <c:pt idx="4">
                  <c:v>233895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D0D-0C49-94EC-F2D5738896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82851871"/>
        <c:axId val="1882853551"/>
      </c:barChart>
      <c:catAx>
        <c:axId val="18828518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82853551"/>
        <c:crosses val="autoZero"/>
        <c:auto val="1"/>
        <c:lblAlgn val="ctr"/>
        <c:lblOffset val="100"/>
        <c:noMultiLvlLbl val="0"/>
      </c:catAx>
      <c:valAx>
        <c:axId val="188285355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_);[Red]\(&quot;$&quot;#,##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828518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>
      <a:innerShdw blurRad="114300">
        <a:prstClr val="black"/>
      </a:innerShdw>
    </a:effectLst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/>
              <a:t>Mean</a:t>
            </a:r>
            <a:r>
              <a:rPr lang="en-US" sz="1600" b="1" baseline="0" dirty="0"/>
              <a:t> Household Income of Quintiles, 1973-2018 (In 2018 Dollars)</a:t>
            </a:r>
            <a:endParaRPr lang="en-US" sz="16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Sheet1!$A$4</c:f>
              <c:strCache>
                <c:ptCount val="1"/>
                <c:pt idx="0">
                  <c:v>1973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innerShdw blurRad="114300">
                <a:prstClr val="black"/>
              </a:innerShdw>
            </a:effectLst>
          </c:spPr>
          <c:invertIfNegative val="0"/>
          <c:cat>
            <c:strRef>
              <c:f>Sheet1!$B$1:$F$3</c:f>
              <c:strCache>
                <c:ptCount val="5"/>
                <c:pt idx="0">
                  <c:v>First Quintile</c:v>
                </c:pt>
                <c:pt idx="1">
                  <c:v>Second Quintile</c:v>
                </c:pt>
                <c:pt idx="2">
                  <c:v>Third Quintile</c:v>
                </c:pt>
                <c:pt idx="3">
                  <c:v>Fourth Quintile</c:v>
                </c:pt>
                <c:pt idx="4">
                  <c:v>Fifth Quintile</c:v>
                </c:pt>
              </c:strCache>
            </c:strRef>
          </c:cat>
          <c:val>
            <c:numRef>
              <c:f>Sheet1!$B$4:$F$4</c:f>
              <c:numCache>
                <c:formatCode>"$"#,##0_);[Red]\("$"#,##0\)</c:formatCode>
                <c:ptCount val="5"/>
                <c:pt idx="0">
                  <c:v>12862</c:v>
                </c:pt>
                <c:pt idx="1">
                  <c:v>32340</c:v>
                </c:pt>
                <c:pt idx="2">
                  <c:v>53044</c:v>
                </c:pt>
                <c:pt idx="3">
                  <c:v>76311</c:v>
                </c:pt>
                <c:pt idx="4">
                  <c:v>136537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3A8-D440-B32D-6CEC7DB0F9C7}"/>
            </c:ext>
          </c:extLst>
        </c:ser>
        <c:ser>
          <c:idx val="1"/>
          <c:order val="1"/>
          <c:tx>
            <c:strRef>
              <c:f>Sheet1!$A$5</c:f>
              <c:strCache>
                <c:ptCount val="1"/>
                <c:pt idx="0">
                  <c:v>1985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>
              <a:innerShdw blurRad="114300">
                <a:prstClr val="black"/>
              </a:innerShdw>
            </a:effectLst>
          </c:spPr>
          <c:invertIfNegative val="0"/>
          <c:cat>
            <c:strRef>
              <c:f>Sheet1!$B$1:$F$3</c:f>
              <c:strCache>
                <c:ptCount val="5"/>
                <c:pt idx="0">
                  <c:v>First Quintile</c:v>
                </c:pt>
                <c:pt idx="1">
                  <c:v>Second Quintile</c:v>
                </c:pt>
                <c:pt idx="2">
                  <c:v>Third Quintile</c:v>
                </c:pt>
                <c:pt idx="3">
                  <c:v>Fourth Quintile</c:v>
                </c:pt>
                <c:pt idx="4">
                  <c:v>Fifth Quintile</c:v>
                </c:pt>
              </c:strCache>
            </c:strRef>
          </c:cat>
          <c:val>
            <c:numRef>
              <c:f>Sheet1!$B$5:$F$5</c:f>
              <c:numCache>
                <c:formatCode>"$"#,##0_);[Red]\("$"#,##0\)</c:formatCode>
                <c:ptCount val="5"/>
                <c:pt idx="0">
                  <c:v>12529</c:v>
                </c:pt>
                <c:pt idx="1">
                  <c:v>31751</c:v>
                </c:pt>
                <c:pt idx="2">
                  <c:v>52703</c:v>
                </c:pt>
                <c:pt idx="3">
                  <c:v>79276</c:v>
                </c:pt>
                <c:pt idx="4">
                  <c:v>148083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3A8-D440-B32D-6CEC7DB0F9C7}"/>
            </c:ext>
          </c:extLst>
        </c:ser>
        <c:ser>
          <c:idx val="2"/>
          <c:order val="2"/>
          <c:tx>
            <c:strRef>
              <c:f>Sheet1!$A$6</c:f>
              <c:strCache>
                <c:ptCount val="1"/>
                <c:pt idx="0">
                  <c:v>1995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>
              <a:innerShdw blurRad="114300">
                <a:prstClr val="black"/>
              </a:innerShdw>
            </a:effectLst>
          </c:spPr>
          <c:invertIfNegative val="0"/>
          <c:cat>
            <c:strRef>
              <c:f>Sheet1!$B$1:$F$3</c:f>
              <c:strCache>
                <c:ptCount val="5"/>
                <c:pt idx="0">
                  <c:v>First Quintile</c:v>
                </c:pt>
                <c:pt idx="1">
                  <c:v>Second Quintile</c:v>
                </c:pt>
                <c:pt idx="2">
                  <c:v>Third Quintile</c:v>
                </c:pt>
                <c:pt idx="3">
                  <c:v>Fourth Quintile</c:v>
                </c:pt>
                <c:pt idx="4">
                  <c:v>Fifth Quintile</c:v>
                </c:pt>
              </c:strCache>
            </c:strRef>
          </c:cat>
          <c:val>
            <c:numRef>
              <c:f>Sheet1!$B$6:$F$6</c:f>
              <c:numCache>
                <c:formatCode>"$"#,##0_);[Red]\("$"#,##0\)</c:formatCode>
                <c:ptCount val="5"/>
                <c:pt idx="0">
                  <c:v>13697</c:v>
                </c:pt>
                <c:pt idx="1">
                  <c:v>33479</c:v>
                </c:pt>
                <c:pt idx="2">
                  <c:v>55980</c:v>
                </c:pt>
                <c:pt idx="3">
                  <c:v>86055</c:v>
                </c:pt>
                <c:pt idx="4">
                  <c:v>179584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3A8-D440-B32D-6CEC7DB0F9C7}"/>
            </c:ext>
          </c:extLst>
        </c:ser>
        <c:ser>
          <c:idx val="3"/>
          <c:order val="3"/>
          <c:tx>
            <c:strRef>
              <c:f>Sheet1!$A$7</c:f>
              <c:strCache>
                <c:ptCount val="1"/>
                <c:pt idx="0">
                  <c:v>2005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>
              <a:innerShdw blurRad="114300">
                <a:prstClr val="black"/>
              </a:innerShdw>
            </a:effectLst>
          </c:spPr>
          <c:invertIfNegative val="0"/>
          <c:cat>
            <c:strRef>
              <c:f>Sheet1!$B$1:$F$3</c:f>
              <c:strCache>
                <c:ptCount val="5"/>
                <c:pt idx="0">
                  <c:v>First Quintile</c:v>
                </c:pt>
                <c:pt idx="1">
                  <c:v>Second Quintile</c:v>
                </c:pt>
                <c:pt idx="2">
                  <c:v>Third Quintile</c:v>
                </c:pt>
                <c:pt idx="3">
                  <c:v>Fourth Quintile</c:v>
                </c:pt>
                <c:pt idx="4">
                  <c:v>Fifth Quintile</c:v>
                </c:pt>
              </c:strCache>
            </c:strRef>
          </c:cat>
          <c:val>
            <c:numRef>
              <c:f>Sheet1!$B$7:$F$7</c:f>
              <c:numCache>
                <c:formatCode>"$"#,##0_);[Red]\("$"#,##0\)</c:formatCode>
                <c:ptCount val="5"/>
                <c:pt idx="0">
                  <c:v>13734</c:v>
                </c:pt>
                <c:pt idx="1">
                  <c:v>35262</c:v>
                </c:pt>
                <c:pt idx="2">
                  <c:v>59680</c:v>
                </c:pt>
                <c:pt idx="3">
                  <c:v>93868</c:v>
                </c:pt>
                <c:pt idx="4">
                  <c:v>205695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3A8-D440-B32D-6CEC7DB0F9C7}"/>
            </c:ext>
          </c:extLst>
        </c:ser>
        <c:ser>
          <c:idx val="4"/>
          <c:order val="4"/>
          <c:tx>
            <c:strRef>
              <c:f>Sheet1!$A$8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>
              <a:innerShdw blurRad="114300">
                <a:prstClr val="black"/>
              </a:innerShdw>
            </a:effectLst>
          </c:spPr>
          <c:invertIfNegative val="0"/>
          <c:cat>
            <c:strRef>
              <c:f>Sheet1!$B$1:$F$3</c:f>
              <c:strCache>
                <c:ptCount val="5"/>
                <c:pt idx="0">
                  <c:v>First Quintile</c:v>
                </c:pt>
                <c:pt idx="1">
                  <c:v>Second Quintile</c:v>
                </c:pt>
                <c:pt idx="2">
                  <c:v>Third Quintile</c:v>
                </c:pt>
                <c:pt idx="3">
                  <c:v>Fourth Quintile</c:v>
                </c:pt>
                <c:pt idx="4">
                  <c:v>Fifth Quintile</c:v>
                </c:pt>
              </c:strCache>
            </c:strRef>
          </c:cat>
          <c:val>
            <c:numRef>
              <c:f>Sheet1!$B$8:$F$8</c:f>
              <c:numCache>
                <c:formatCode>"$"#,##0_);[Red]\("$"#,##0\)</c:formatCode>
                <c:ptCount val="5"/>
                <c:pt idx="0">
                  <c:v>13775</c:v>
                </c:pt>
                <c:pt idx="1">
                  <c:v>37293</c:v>
                </c:pt>
                <c:pt idx="2">
                  <c:v>63562</c:v>
                </c:pt>
                <c:pt idx="3">
                  <c:v>101570</c:v>
                </c:pt>
                <c:pt idx="4">
                  <c:v>233895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3A8-D440-B32D-6CEC7DB0F9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86659711"/>
        <c:axId val="1886422783"/>
      </c:barChart>
      <c:catAx>
        <c:axId val="18866597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86422783"/>
        <c:crosses val="autoZero"/>
        <c:auto val="1"/>
        <c:lblAlgn val="ctr"/>
        <c:lblOffset val="100"/>
        <c:noMultiLvlLbl val="0"/>
      </c:catAx>
      <c:valAx>
        <c:axId val="188642278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_);[Red]\(&quot;$&quot;#,##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866597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>
      <a:innerShdw blurRad="114300">
        <a:prstClr val="black"/>
      </a:innerShdw>
    </a:effectLst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baseline="0" dirty="0"/>
              <a:t>Median Household Income in the United States in 2017, </a:t>
            </a:r>
          </a:p>
          <a:p>
            <a:pPr>
              <a:defRPr/>
            </a:pPr>
            <a:r>
              <a:rPr lang="en-US" sz="1600" b="1" baseline="0" dirty="0"/>
              <a:t>by Educational Attainment of Householder (in U.S. dollars)</a:t>
            </a:r>
            <a:endParaRPr lang="en-US" sz="1600" b="1" dirty="0"/>
          </a:p>
        </c:rich>
      </c:tx>
      <c:layout>
        <c:manualLayout>
          <c:xMode val="edge"/>
          <c:yMode val="edge"/>
          <c:x val="0.15129748630685327"/>
          <c:y val="1.615999926198428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>
              <a:innerShdw blurRad="114300">
                <a:prstClr val="black"/>
              </a:innerShdw>
            </a:effectLst>
          </c:spPr>
          <c:invertIfNegative val="0"/>
          <c:dLbls>
            <c:delete val="1"/>
          </c:dLbls>
          <c:cat>
            <c:strRef>
              <c:f>Sheet1!$A$3:$A$11</c:f>
              <c:strCache>
                <c:ptCount val="9"/>
                <c:pt idx="0">
                  <c:v>Less than 9th Grade</c:v>
                </c:pt>
                <c:pt idx="1">
                  <c:v>9th to 12th Grade (no diploma)</c:v>
                </c:pt>
                <c:pt idx="2">
                  <c:v>High School Graduate (Includes equivalency)</c:v>
                </c:pt>
                <c:pt idx="3">
                  <c:v>Some College, No Degree</c:v>
                </c:pt>
                <c:pt idx="4">
                  <c:v>Associate Degree</c:v>
                </c:pt>
                <c:pt idx="5">
                  <c:v>Bachelor's Degree</c:v>
                </c:pt>
                <c:pt idx="6">
                  <c:v>Master's Degree</c:v>
                </c:pt>
                <c:pt idx="7">
                  <c:v>Professional Degree</c:v>
                </c:pt>
                <c:pt idx="8">
                  <c:v>Doctorate</c:v>
                </c:pt>
              </c:strCache>
            </c:strRef>
          </c:cat>
          <c:val>
            <c:numRef>
              <c:f>Sheet1!$B$3:$B$11</c:f>
              <c:numCache>
                <c:formatCode>#,##0</c:formatCode>
                <c:ptCount val="9"/>
                <c:pt idx="0">
                  <c:v>26587</c:v>
                </c:pt>
                <c:pt idx="1">
                  <c:v>30100</c:v>
                </c:pt>
                <c:pt idx="2">
                  <c:v>44970</c:v>
                </c:pt>
                <c:pt idx="3">
                  <c:v>55563</c:v>
                </c:pt>
                <c:pt idx="4">
                  <c:v>64263</c:v>
                </c:pt>
                <c:pt idx="5">
                  <c:v>91772</c:v>
                </c:pt>
                <c:pt idx="6">
                  <c:v>108231</c:v>
                </c:pt>
                <c:pt idx="7">
                  <c:v>139069</c:v>
                </c:pt>
                <c:pt idx="8">
                  <c:v>140110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90-8E4A-9581-DED6DA83DFE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152213632"/>
        <c:axId val="1151278976"/>
      </c:barChart>
      <c:catAx>
        <c:axId val="11522136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1278976"/>
        <c:crosses val="autoZero"/>
        <c:auto val="1"/>
        <c:lblAlgn val="ctr"/>
        <c:lblOffset val="100"/>
        <c:noMultiLvlLbl val="0"/>
      </c:catAx>
      <c:valAx>
        <c:axId val="11512789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22136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>
      <a:innerShdw blurRad="114300">
        <a:prstClr val="black"/>
      </a:innerShdw>
    </a:effectLst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6D96CF-2AA9-6247-9759-6A233AC5D62D}" type="datetimeFigureOut">
              <a:rPr lang="en-US" smtClean="0"/>
              <a:t>2/25/20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FE3A1E-3F87-FD4D-82AE-B3382921D7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4990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6B426-B8EE-4D4D-89D1-0720CAC6A5AE}" type="datetimeFigureOut">
              <a:rPr lang="en-US" smtClean="0"/>
              <a:t>2/25/20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7851F-B1EC-7941-96CB-B7DF583312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6857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6B426-B8EE-4D4D-89D1-0720CAC6A5AE}" type="datetimeFigureOut">
              <a:rPr lang="en-US" smtClean="0"/>
              <a:t>2/25/20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7851F-B1EC-7941-96CB-B7DF583312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688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6B426-B8EE-4D4D-89D1-0720CAC6A5AE}" type="datetimeFigureOut">
              <a:rPr lang="en-US" smtClean="0"/>
              <a:t>2/25/20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7851F-B1EC-7941-96CB-B7DF583312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406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6B426-B8EE-4D4D-89D1-0720CAC6A5AE}" type="datetimeFigureOut">
              <a:rPr lang="en-US" smtClean="0"/>
              <a:t>2/25/20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7851F-B1EC-7941-96CB-B7DF583312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053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6B426-B8EE-4D4D-89D1-0720CAC6A5AE}" type="datetimeFigureOut">
              <a:rPr lang="en-US" smtClean="0"/>
              <a:t>2/25/20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7851F-B1EC-7941-96CB-B7DF583312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2186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6B426-B8EE-4D4D-89D1-0720CAC6A5AE}" type="datetimeFigureOut">
              <a:rPr lang="en-US" smtClean="0"/>
              <a:t>2/25/20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7851F-B1EC-7941-96CB-B7DF583312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217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6B426-B8EE-4D4D-89D1-0720CAC6A5AE}" type="datetimeFigureOut">
              <a:rPr lang="en-US" smtClean="0"/>
              <a:t>2/25/20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7851F-B1EC-7941-96CB-B7DF583312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2520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6B426-B8EE-4D4D-89D1-0720CAC6A5AE}" type="datetimeFigureOut">
              <a:rPr lang="en-US" smtClean="0"/>
              <a:t>2/25/20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7851F-B1EC-7941-96CB-B7DF583312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430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6B426-B8EE-4D4D-89D1-0720CAC6A5AE}" type="datetimeFigureOut">
              <a:rPr lang="en-US" smtClean="0"/>
              <a:t>2/25/20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7851F-B1EC-7941-96CB-B7DF583312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4527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6B426-B8EE-4D4D-89D1-0720CAC6A5AE}" type="datetimeFigureOut">
              <a:rPr lang="en-US" smtClean="0"/>
              <a:t>2/25/20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7851F-B1EC-7941-96CB-B7DF583312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214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6B426-B8EE-4D4D-89D1-0720CAC6A5AE}" type="datetimeFigureOut">
              <a:rPr lang="en-US" smtClean="0"/>
              <a:t>2/25/20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7851F-B1EC-7941-96CB-B7DF583312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417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06B426-B8EE-4D4D-89D1-0720CAC6A5AE}" type="datetimeFigureOut">
              <a:rPr lang="en-US" smtClean="0"/>
              <a:t>2/25/20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67851F-B1EC-7941-96CB-B7DF583312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380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8306E6F-F306-784D-AE0E-0FD3E642A109}"/>
              </a:ext>
            </a:extLst>
          </p:cNvPr>
          <p:cNvSpPr txBox="1"/>
          <p:nvPr/>
        </p:nvSpPr>
        <p:spPr>
          <a:xfrm>
            <a:off x="375139" y="1407380"/>
            <a:ext cx="8456246" cy="3673503"/>
          </a:xfrm>
          <a:prstGeom prst="rect">
            <a:avLst/>
          </a:prstGeom>
          <a:noFill/>
        </p:spPr>
        <p:txBody>
          <a:bodyPr wrap="square" rtlCol="0" anchor="b" anchorCtr="0">
            <a:normAutofit/>
          </a:bodyPr>
          <a:lstStyle/>
          <a:p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Avenir Black" panose="02000503020000020003" pitchFamily="2" charset="0"/>
              </a:rPr>
              <a:t>Demographic Trends: </a:t>
            </a:r>
          </a:p>
          <a:p>
            <a:r>
              <a:rPr lang="en-US" sz="3000" dirty="0">
                <a:solidFill>
                  <a:schemeClr val="accent5">
                    <a:lumMod val="75000"/>
                  </a:schemeClr>
                </a:solidFill>
                <a:latin typeface="Avenir Roman" panose="02000503020000020003" pitchFamily="2" charset="0"/>
              </a:rPr>
              <a:t>Consequences for Community Development</a:t>
            </a:r>
          </a:p>
          <a:p>
            <a:endParaRPr lang="en-US" sz="2400" dirty="0">
              <a:solidFill>
                <a:schemeClr val="accent5">
                  <a:lumMod val="75000"/>
                </a:schemeClr>
              </a:solidFill>
              <a:latin typeface="Avenir Book" panose="02000503020000020003" pitchFamily="2" charset="0"/>
            </a:endParaRPr>
          </a:p>
          <a:p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Avenir Book" panose="02000503020000020003" pitchFamily="2" charset="0"/>
              </a:rPr>
              <a:t>Presented by Don E. Albrecht</a:t>
            </a:r>
          </a:p>
          <a:p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Avenir Book" panose="02000503020000020003" pitchFamily="2" charset="0"/>
              </a:rPr>
              <a:t>Western Rural Development Center</a:t>
            </a:r>
          </a:p>
          <a:p>
            <a:endParaRPr lang="en-US" sz="2000" dirty="0">
              <a:solidFill>
                <a:schemeClr val="bg2">
                  <a:lumMod val="50000"/>
                </a:schemeClr>
              </a:solidFill>
              <a:latin typeface="Avenir Book" panose="02000503020000020003" pitchFamily="2" charset="0"/>
            </a:endParaRPr>
          </a:p>
          <a:p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Avenir Book" panose="02000503020000020003" pitchFamily="2" charset="0"/>
              </a:rPr>
              <a:t>NACDEP Webinar</a:t>
            </a:r>
          </a:p>
          <a:p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Avenir Book" panose="02000503020000020003" pitchFamily="2" charset="0"/>
              </a:rPr>
              <a:t>April 15, 2020</a:t>
            </a:r>
          </a:p>
        </p:txBody>
      </p:sp>
      <p:pic>
        <p:nvPicPr>
          <p:cNvPr id="6" name="Picture 5" descr="WRDCLogo_12.jpg">
            <a:extLst>
              <a:ext uri="{FF2B5EF4-FFF2-40B4-BE49-F238E27FC236}">
                <a16:creationId xmlns:a16="http://schemas.microsoft.com/office/drawing/2014/main" id="{5259F3AA-1890-E040-91CD-829652EABD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9170" y="332199"/>
            <a:ext cx="2192215" cy="46992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020D859-353E-5A4B-9786-77C7E6A58C4E}"/>
              </a:ext>
            </a:extLst>
          </p:cNvPr>
          <p:cNvSpPr/>
          <p:nvPr/>
        </p:nvSpPr>
        <p:spPr>
          <a:xfrm>
            <a:off x="0" y="6446514"/>
            <a:ext cx="9144000" cy="41148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1F98AEF-E861-4C40-91A1-BC34DE47E5D4}"/>
              </a:ext>
            </a:extLst>
          </p:cNvPr>
          <p:cNvSpPr/>
          <p:nvPr/>
        </p:nvSpPr>
        <p:spPr>
          <a:xfrm>
            <a:off x="0" y="1"/>
            <a:ext cx="9144000" cy="11151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glow>
              <a:schemeClr val="accent1">
                <a:alpha val="8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874A9B7-B277-9145-8E1B-DE051BBE0203}"/>
              </a:ext>
            </a:extLst>
          </p:cNvPr>
          <p:cNvSpPr/>
          <p:nvPr/>
        </p:nvSpPr>
        <p:spPr>
          <a:xfrm flipV="1">
            <a:off x="0" y="6289287"/>
            <a:ext cx="9144000" cy="13381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31308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A49EFA4-F728-5C49-A42A-7FDAC5D21A6F}"/>
              </a:ext>
            </a:extLst>
          </p:cNvPr>
          <p:cNvSpPr/>
          <p:nvPr/>
        </p:nvSpPr>
        <p:spPr>
          <a:xfrm>
            <a:off x="494452" y="635622"/>
            <a:ext cx="8649547" cy="11151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glow>
              <a:schemeClr val="accent1">
                <a:alpha val="8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8">
            <a:extLst>
              <a:ext uri="{FF2B5EF4-FFF2-40B4-BE49-F238E27FC236}">
                <a16:creationId xmlns:a16="http://schemas.microsoft.com/office/drawing/2014/main" id="{D93F3736-25EF-014A-97EE-520D0D358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180" y="76200"/>
            <a:ext cx="8403020" cy="685800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venir Black" panose="02000503020000020003" pitchFamily="2" charset="0"/>
                <a:ea typeface="+mn-ea"/>
                <a:cs typeface="+mn-cs"/>
              </a:rPr>
              <a:t>PERCENT 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 panose="02000503020000020003" pitchFamily="2" charset="0"/>
                <a:ea typeface="+mn-ea"/>
                <a:cs typeface="+mn-cs"/>
              </a:rPr>
              <a:t>White Population by Age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Avenir Book" panose="02000503020000020003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3229E57-B01E-614C-85BA-441E4A365C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269490"/>
            <a:ext cx="914400" cy="19601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FF2A5E6-F0C0-C440-8184-B037F47E2033}"/>
              </a:ext>
            </a:extLst>
          </p:cNvPr>
          <p:cNvSpPr/>
          <p:nvPr/>
        </p:nvSpPr>
        <p:spPr>
          <a:xfrm>
            <a:off x="0" y="635622"/>
            <a:ext cx="453600" cy="11151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glow>
              <a:schemeClr val="accent1">
                <a:alpha val="8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ED2D4B7-7589-F545-B652-7DBC89F0A1BF}"/>
              </a:ext>
            </a:extLst>
          </p:cNvPr>
          <p:cNvSpPr/>
          <p:nvPr/>
        </p:nvSpPr>
        <p:spPr>
          <a:xfrm>
            <a:off x="0" y="6446514"/>
            <a:ext cx="9144000" cy="41148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3C471CB-D02F-7D45-B94A-98518A86F8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6170" y="1888274"/>
            <a:ext cx="158428" cy="15058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5F8A0EB-07C1-FE43-9E12-1AAD7E982E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9911" y="2668426"/>
            <a:ext cx="176509" cy="16776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0932C70-F4E2-EE44-8800-A015D31D5D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5814" y="1856353"/>
            <a:ext cx="181278" cy="1723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BA26499-6746-4743-B450-F754644639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4047" y="1760827"/>
            <a:ext cx="172203" cy="163674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236AC9A8-FF77-3448-BA1C-EA7D5B50C273}"/>
              </a:ext>
            </a:extLst>
          </p:cNvPr>
          <p:cNvSpPr/>
          <p:nvPr/>
        </p:nvSpPr>
        <p:spPr>
          <a:xfrm>
            <a:off x="-1" y="6487976"/>
            <a:ext cx="9144000" cy="295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sz="1200" dirty="0">
                <a:solidFill>
                  <a:schemeClr val="bg1"/>
                </a:solidFill>
                <a:latin typeface="Avenir Medium" panose="02000503020000020003" pitchFamily="2" charset="0"/>
              </a:rPr>
              <a:t>NACDEP Webinar – April 15, 2020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E76FDA7-8350-7D41-8CA8-13774975C8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21" y="1162605"/>
            <a:ext cx="7745671" cy="4826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0070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A49EFA4-F728-5C49-A42A-7FDAC5D21A6F}"/>
              </a:ext>
            </a:extLst>
          </p:cNvPr>
          <p:cNvSpPr/>
          <p:nvPr/>
        </p:nvSpPr>
        <p:spPr>
          <a:xfrm>
            <a:off x="494452" y="635622"/>
            <a:ext cx="8649547" cy="11151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glow>
              <a:schemeClr val="accent1">
                <a:alpha val="8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8">
            <a:extLst>
              <a:ext uri="{FF2B5EF4-FFF2-40B4-BE49-F238E27FC236}">
                <a16:creationId xmlns:a16="http://schemas.microsoft.com/office/drawing/2014/main" id="{D93F3736-25EF-014A-97EE-520D0D358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180" y="76200"/>
            <a:ext cx="8403020" cy="685800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venir Black" panose="02000503020000020003" pitchFamily="2" charset="0"/>
                <a:ea typeface="+mn-ea"/>
                <a:cs typeface="+mn-cs"/>
              </a:rPr>
              <a:t>WHITE POPULATION 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 panose="02000503020000020003" pitchFamily="2" charset="0"/>
                <a:ea typeface="+mn-ea"/>
                <a:cs typeface="+mn-cs"/>
              </a:rPr>
              <a:t>Declined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Avenir Book" panose="02000503020000020003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3229E57-B01E-614C-85BA-441E4A365C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269490"/>
            <a:ext cx="914400" cy="19601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FF2A5E6-F0C0-C440-8184-B037F47E2033}"/>
              </a:ext>
            </a:extLst>
          </p:cNvPr>
          <p:cNvSpPr/>
          <p:nvPr/>
        </p:nvSpPr>
        <p:spPr>
          <a:xfrm>
            <a:off x="0" y="635622"/>
            <a:ext cx="453600" cy="11151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glow>
              <a:schemeClr val="accent1">
                <a:alpha val="8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ED2D4B7-7589-F545-B652-7DBC89F0A1BF}"/>
              </a:ext>
            </a:extLst>
          </p:cNvPr>
          <p:cNvSpPr/>
          <p:nvPr/>
        </p:nvSpPr>
        <p:spPr>
          <a:xfrm>
            <a:off x="0" y="6446514"/>
            <a:ext cx="9144000" cy="41148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3C471CB-D02F-7D45-B94A-98518A86F8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6170" y="1888274"/>
            <a:ext cx="158428" cy="15058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5F8A0EB-07C1-FE43-9E12-1AAD7E982E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9911" y="2668426"/>
            <a:ext cx="176509" cy="16776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0932C70-F4E2-EE44-8800-A015D31D5D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5814" y="1856353"/>
            <a:ext cx="181278" cy="1723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BA26499-6746-4743-B450-F754644639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4047" y="1760827"/>
            <a:ext cx="172203" cy="163674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236AC9A8-FF77-3448-BA1C-EA7D5B50C273}"/>
              </a:ext>
            </a:extLst>
          </p:cNvPr>
          <p:cNvSpPr/>
          <p:nvPr/>
        </p:nvSpPr>
        <p:spPr>
          <a:xfrm>
            <a:off x="-1" y="6487976"/>
            <a:ext cx="9144000" cy="295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sz="1200" dirty="0">
                <a:solidFill>
                  <a:schemeClr val="bg1"/>
                </a:solidFill>
                <a:latin typeface="Avenir Medium" panose="02000503020000020003" pitchFamily="2" charset="0"/>
              </a:rPr>
              <a:t>NACDEP Webinar – April 15, 2020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7B86895-6ACF-6D46-A20B-08868F74D557}"/>
              </a:ext>
            </a:extLst>
          </p:cNvPr>
          <p:cNvSpPr txBox="1"/>
          <p:nvPr/>
        </p:nvSpPr>
        <p:spPr>
          <a:xfrm>
            <a:off x="494452" y="1444447"/>
            <a:ext cx="4939194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600" dirty="0">
                <a:latin typeface="Avenir Roman" panose="02000503020000020003" pitchFamily="2" charset="0"/>
              </a:rPr>
              <a:t>In 2016 and 2017,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600" dirty="0">
                <a:latin typeface="Avenir Roman" panose="02000503020000020003" pitchFamily="2" charset="0"/>
              </a:rPr>
              <a:t>the White population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600" dirty="0">
                <a:latin typeface="Avenir Roman" panose="02000503020000020003" pitchFamily="2" charset="0"/>
              </a:rPr>
              <a:t>in the United States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600" dirty="0">
                <a:latin typeface="Avenir Roman" panose="02000503020000020003" pitchFamily="2" charset="0"/>
              </a:rPr>
              <a:t>declined.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72D2D67-7BD4-9F4E-B29C-4F2811ABD8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0140" y="1303884"/>
            <a:ext cx="3275260" cy="2186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9405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A49EFA4-F728-5C49-A42A-7FDAC5D21A6F}"/>
              </a:ext>
            </a:extLst>
          </p:cNvPr>
          <p:cNvSpPr/>
          <p:nvPr/>
        </p:nvSpPr>
        <p:spPr>
          <a:xfrm>
            <a:off x="494452" y="635622"/>
            <a:ext cx="8649547" cy="11151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glow>
              <a:schemeClr val="accent1">
                <a:alpha val="8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8">
            <a:extLst>
              <a:ext uri="{FF2B5EF4-FFF2-40B4-BE49-F238E27FC236}">
                <a16:creationId xmlns:a16="http://schemas.microsoft.com/office/drawing/2014/main" id="{D93F3736-25EF-014A-97EE-520D0D358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180" y="76200"/>
            <a:ext cx="8403020" cy="685800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venir Black" panose="02000503020000020003" pitchFamily="2" charset="0"/>
                <a:ea typeface="+mn-ea"/>
                <a:cs typeface="+mn-cs"/>
              </a:rPr>
              <a:t>POPULATION 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 panose="02000503020000020003" pitchFamily="2" charset="0"/>
                <a:ea typeface="+mn-ea"/>
                <a:cs typeface="+mn-cs"/>
              </a:rPr>
              <a:t>Projections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Avenir Book" panose="02000503020000020003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3229E57-B01E-614C-85BA-441E4A365C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269490"/>
            <a:ext cx="914400" cy="19601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FF2A5E6-F0C0-C440-8184-B037F47E2033}"/>
              </a:ext>
            </a:extLst>
          </p:cNvPr>
          <p:cNvSpPr/>
          <p:nvPr/>
        </p:nvSpPr>
        <p:spPr>
          <a:xfrm>
            <a:off x="0" y="635622"/>
            <a:ext cx="453600" cy="11151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glow>
              <a:schemeClr val="accent1">
                <a:alpha val="8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ED2D4B7-7589-F545-B652-7DBC89F0A1BF}"/>
              </a:ext>
            </a:extLst>
          </p:cNvPr>
          <p:cNvSpPr/>
          <p:nvPr/>
        </p:nvSpPr>
        <p:spPr>
          <a:xfrm>
            <a:off x="0" y="6446514"/>
            <a:ext cx="9144000" cy="41148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3C471CB-D02F-7D45-B94A-98518A86F8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6170" y="1888274"/>
            <a:ext cx="158428" cy="15058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5F8A0EB-07C1-FE43-9E12-1AAD7E982E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9911" y="2668426"/>
            <a:ext cx="176509" cy="16776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0932C70-F4E2-EE44-8800-A015D31D5D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5814" y="1856353"/>
            <a:ext cx="181278" cy="1723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BA26499-6746-4743-B450-F754644639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4047" y="1760827"/>
            <a:ext cx="172203" cy="163674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236AC9A8-FF77-3448-BA1C-EA7D5B50C273}"/>
              </a:ext>
            </a:extLst>
          </p:cNvPr>
          <p:cNvSpPr/>
          <p:nvPr/>
        </p:nvSpPr>
        <p:spPr>
          <a:xfrm>
            <a:off x="-1" y="6487976"/>
            <a:ext cx="9144000" cy="295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sz="1200" dirty="0">
                <a:solidFill>
                  <a:schemeClr val="bg1"/>
                </a:solidFill>
                <a:latin typeface="Avenir Medium" panose="02000503020000020003" pitchFamily="2" charset="0"/>
              </a:rPr>
              <a:t>NACDEP Webinar – April 15, 2020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0845D67-B55C-2A44-BA27-6564FB7D97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596" y="1197892"/>
            <a:ext cx="8290267" cy="4578653"/>
          </a:xfrm>
          <a:prstGeom prst="rect">
            <a:avLst/>
          </a:prstGeom>
          <a:ln w="57150">
            <a:solidFill>
              <a:srgbClr val="008000"/>
            </a:solidFill>
          </a:ln>
        </p:spPr>
      </p:pic>
    </p:spTree>
    <p:extLst>
      <p:ext uri="{BB962C8B-B14F-4D97-AF65-F5344CB8AC3E}">
        <p14:creationId xmlns:p14="http://schemas.microsoft.com/office/powerpoint/2010/main" val="40542714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A49EFA4-F728-5C49-A42A-7FDAC5D21A6F}"/>
              </a:ext>
            </a:extLst>
          </p:cNvPr>
          <p:cNvSpPr/>
          <p:nvPr/>
        </p:nvSpPr>
        <p:spPr>
          <a:xfrm>
            <a:off x="494452" y="635622"/>
            <a:ext cx="8649547" cy="11151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glow>
              <a:schemeClr val="accent1">
                <a:alpha val="8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8">
            <a:extLst>
              <a:ext uri="{FF2B5EF4-FFF2-40B4-BE49-F238E27FC236}">
                <a16:creationId xmlns:a16="http://schemas.microsoft.com/office/drawing/2014/main" id="{D93F3736-25EF-014A-97EE-520D0D358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180" y="76200"/>
            <a:ext cx="8403020" cy="685800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venir Black" panose="02000503020000020003" pitchFamily="2" charset="0"/>
                <a:ea typeface="+mn-ea"/>
                <a:cs typeface="+mn-cs"/>
              </a:rPr>
              <a:t>DISTRIBTUION 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 panose="02000503020000020003" pitchFamily="2" charset="0"/>
                <a:ea typeface="+mn-ea"/>
                <a:cs typeface="+mn-cs"/>
              </a:rPr>
              <a:t>of Household by Size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Avenir Book" panose="02000503020000020003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3229E57-B01E-614C-85BA-441E4A365C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269490"/>
            <a:ext cx="914400" cy="19601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FF2A5E6-F0C0-C440-8184-B037F47E2033}"/>
              </a:ext>
            </a:extLst>
          </p:cNvPr>
          <p:cNvSpPr/>
          <p:nvPr/>
        </p:nvSpPr>
        <p:spPr>
          <a:xfrm>
            <a:off x="0" y="635622"/>
            <a:ext cx="453600" cy="11151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glow>
              <a:schemeClr val="accent1">
                <a:alpha val="8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ED2D4B7-7589-F545-B652-7DBC89F0A1BF}"/>
              </a:ext>
            </a:extLst>
          </p:cNvPr>
          <p:cNvSpPr/>
          <p:nvPr/>
        </p:nvSpPr>
        <p:spPr>
          <a:xfrm>
            <a:off x="0" y="6446514"/>
            <a:ext cx="9144000" cy="41148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3C471CB-D02F-7D45-B94A-98518A86F8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6170" y="1888274"/>
            <a:ext cx="158428" cy="15058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5F8A0EB-07C1-FE43-9E12-1AAD7E982E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9911" y="2668426"/>
            <a:ext cx="176509" cy="16776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0932C70-F4E2-EE44-8800-A015D31D5D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5814" y="1856353"/>
            <a:ext cx="181278" cy="1723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BA26499-6746-4743-B450-F754644639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4047" y="1760827"/>
            <a:ext cx="172203" cy="163674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236AC9A8-FF77-3448-BA1C-EA7D5B50C273}"/>
              </a:ext>
            </a:extLst>
          </p:cNvPr>
          <p:cNvSpPr/>
          <p:nvPr/>
        </p:nvSpPr>
        <p:spPr>
          <a:xfrm>
            <a:off x="-1" y="6487976"/>
            <a:ext cx="9144000" cy="295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sz="1200" dirty="0">
                <a:solidFill>
                  <a:schemeClr val="bg1"/>
                </a:solidFill>
                <a:latin typeface="Avenir Medium" panose="02000503020000020003" pitchFamily="2" charset="0"/>
              </a:rPr>
              <a:t>NACDEP Webinar – April 15, 2020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078574A-7787-4E45-8472-44C84530A7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413" y="1133728"/>
            <a:ext cx="6337171" cy="4955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5418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A49EFA4-F728-5C49-A42A-7FDAC5D21A6F}"/>
              </a:ext>
            </a:extLst>
          </p:cNvPr>
          <p:cNvSpPr/>
          <p:nvPr/>
        </p:nvSpPr>
        <p:spPr>
          <a:xfrm>
            <a:off x="494452" y="635622"/>
            <a:ext cx="8649547" cy="11151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glow>
              <a:schemeClr val="accent1">
                <a:alpha val="8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8">
            <a:extLst>
              <a:ext uri="{FF2B5EF4-FFF2-40B4-BE49-F238E27FC236}">
                <a16:creationId xmlns:a16="http://schemas.microsoft.com/office/drawing/2014/main" id="{D93F3736-25EF-014A-97EE-520D0D358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180" y="76200"/>
            <a:ext cx="8403020" cy="685800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venir Black" panose="02000503020000020003" pitchFamily="2" charset="0"/>
                <a:ea typeface="+mn-ea"/>
                <a:cs typeface="+mn-cs"/>
              </a:rPr>
              <a:t>AVERAGE 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 panose="02000503020000020003" pitchFamily="2" charset="0"/>
                <a:ea typeface="+mn-ea"/>
                <a:cs typeface="+mn-cs"/>
              </a:rPr>
              <a:t>Household Size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Avenir Book" panose="02000503020000020003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3229E57-B01E-614C-85BA-441E4A365C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269490"/>
            <a:ext cx="914400" cy="19601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FF2A5E6-F0C0-C440-8184-B037F47E2033}"/>
              </a:ext>
            </a:extLst>
          </p:cNvPr>
          <p:cNvSpPr/>
          <p:nvPr/>
        </p:nvSpPr>
        <p:spPr>
          <a:xfrm>
            <a:off x="0" y="635622"/>
            <a:ext cx="453600" cy="11151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glow>
              <a:schemeClr val="accent1">
                <a:alpha val="8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ED2D4B7-7589-F545-B652-7DBC89F0A1BF}"/>
              </a:ext>
            </a:extLst>
          </p:cNvPr>
          <p:cNvSpPr/>
          <p:nvPr/>
        </p:nvSpPr>
        <p:spPr>
          <a:xfrm>
            <a:off x="0" y="6446514"/>
            <a:ext cx="9144000" cy="41148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3C471CB-D02F-7D45-B94A-98518A86F8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6170" y="1888274"/>
            <a:ext cx="158428" cy="15058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5F8A0EB-07C1-FE43-9E12-1AAD7E982E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9911" y="2668426"/>
            <a:ext cx="176509" cy="16776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0932C70-F4E2-EE44-8800-A015D31D5D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5814" y="1856353"/>
            <a:ext cx="181278" cy="1723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BA26499-6746-4743-B450-F754644639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4047" y="1760827"/>
            <a:ext cx="172203" cy="163674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236AC9A8-FF77-3448-BA1C-EA7D5B50C273}"/>
              </a:ext>
            </a:extLst>
          </p:cNvPr>
          <p:cNvSpPr/>
          <p:nvPr/>
        </p:nvSpPr>
        <p:spPr>
          <a:xfrm>
            <a:off x="-1" y="6487976"/>
            <a:ext cx="9144000" cy="295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sz="1200" dirty="0">
                <a:solidFill>
                  <a:schemeClr val="bg1"/>
                </a:solidFill>
                <a:latin typeface="Avenir Medium" panose="02000503020000020003" pitchFamily="2" charset="0"/>
              </a:rPr>
              <a:t>NACDEP Webinar – April 15, 2020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4AE238C-FA01-1441-99C2-27B371A699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091" y="1089285"/>
            <a:ext cx="5849815" cy="5015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3872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A49EFA4-F728-5C49-A42A-7FDAC5D21A6F}"/>
              </a:ext>
            </a:extLst>
          </p:cNvPr>
          <p:cNvSpPr/>
          <p:nvPr/>
        </p:nvSpPr>
        <p:spPr>
          <a:xfrm>
            <a:off x="494452" y="635622"/>
            <a:ext cx="8649547" cy="11151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glow>
              <a:schemeClr val="accent1">
                <a:alpha val="8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8">
            <a:extLst>
              <a:ext uri="{FF2B5EF4-FFF2-40B4-BE49-F238E27FC236}">
                <a16:creationId xmlns:a16="http://schemas.microsoft.com/office/drawing/2014/main" id="{D93F3736-25EF-014A-97EE-520D0D358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180" y="76200"/>
            <a:ext cx="8403020" cy="685800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venir Black" panose="02000503020000020003" pitchFamily="2" charset="0"/>
                <a:ea typeface="+mn-ea"/>
                <a:cs typeface="+mn-cs"/>
              </a:rPr>
              <a:t>AGE 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 panose="02000503020000020003" pitchFamily="2" charset="0"/>
                <a:ea typeface="+mn-ea"/>
                <a:cs typeface="+mn-cs"/>
              </a:rPr>
              <a:t>at First Marriage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Avenir Book" panose="02000503020000020003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3229E57-B01E-614C-85BA-441E4A365C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269490"/>
            <a:ext cx="914400" cy="19601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FF2A5E6-F0C0-C440-8184-B037F47E2033}"/>
              </a:ext>
            </a:extLst>
          </p:cNvPr>
          <p:cNvSpPr/>
          <p:nvPr/>
        </p:nvSpPr>
        <p:spPr>
          <a:xfrm>
            <a:off x="0" y="635622"/>
            <a:ext cx="453600" cy="11151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glow>
              <a:schemeClr val="accent1">
                <a:alpha val="8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ED2D4B7-7589-F545-B652-7DBC89F0A1BF}"/>
              </a:ext>
            </a:extLst>
          </p:cNvPr>
          <p:cNvSpPr/>
          <p:nvPr/>
        </p:nvSpPr>
        <p:spPr>
          <a:xfrm>
            <a:off x="0" y="6446514"/>
            <a:ext cx="9144000" cy="41148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3C471CB-D02F-7D45-B94A-98518A86F8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6170" y="1888274"/>
            <a:ext cx="158428" cy="15058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5F8A0EB-07C1-FE43-9E12-1AAD7E982E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9911" y="2668426"/>
            <a:ext cx="176509" cy="16776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0932C70-F4E2-EE44-8800-A015D31D5D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5814" y="1856353"/>
            <a:ext cx="181278" cy="1723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BA26499-6746-4743-B450-F754644639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4047" y="1760827"/>
            <a:ext cx="172203" cy="163674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236AC9A8-FF77-3448-BA1C-EA7D5B50C273}"/>
              </a:ext>
            </a:extLst>
          </p:cNvPr>
          <p:cNvSpPr/>
          <p:nvPr/>
        </p:nvSpPr>
        <p:spPr>
          <a:xfrm>
            <a:off x="-1" y="6487976"/>
            <a:ext cx="9144000" cy="295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sz="1200" dirty="0">
                <a:solidFill>
                  <a:schemeClr val="bg1"/>
                </a:solidFill>
                <a:latin typeface="Avenir Medium" panose="02000503020000020003" pitchFamily="2" charset="0"/>
              </a:rPr>
              <a:t>NACDEP Webinar – April 15, 2020</a:t>
            </a:r>
          </a:p>
        </p:txBody>
      </p:sp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0B9D43C8-CF5B-FA4A-8797-E081334921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4056317"/>
              </p:ext>
            </p:extLst>
          </p:nvPr>
        </p:nvGraphicFramePr>
        <p:xfrm>
          <a:off x="1311676" y="1191859"/>
          <a:ext cx="6652028" cy="48247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3649607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A49EFA4-F728-5C49-A42A-7FDAC5D21A6F}"/>
              </a:ext>
            </a:extLst>
          </p:cNvPr>
          <p:cNvSpPr/>
          <p:nvPr/>
        </p:nvSpPr>
        <p:spPr>
          <a:xfrm>
            <a:off x="494452" y="635622"/>
            <a:ext cx="8649547" cy="11151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glow>
              <a:schemeClr val="accent1">
                <a:alpha val="8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8">
            <a:extLst>
              <a:ext uri="{FF2B5EF4-FFF2-40B4-BE49-F238E27FC236}">
                <a16:creationId xmlns:a16="http://schemas.microsoft.com/office/drawing/2014/main" id="{D93F3736-25EF-014A-97EE-520D0D358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180" y="76200"/>
            <a:ext cx="8403020" cy="685800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venir Black" panose="02000503020000020003" pitchFamily="2" charset="0"/>
                <a:ea typeface="+mn-ea"/>
                <a:cs typeface="+mn-cs"/>
              </a:rPr>
              <a:t>FERTILITY 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 panose="02000503020000020003" pitchFamily="2" charset="0"/>
                <a:ea typeface="+mn-ea"/>
                <a:cs typeface="+mn-cs"/>
              </a:rPr>
              <a:t>Rate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Avenir Book" panose="02000503020000020003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3229E57-B01E-614C-85BA-441E4A365C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269490"/>
            <a:ext cx="914400" cy="19601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FF2A5E6-F0C0-C440-8184-B037F47E2033}"/>
              </a:ext>
            </a:extLst>
          </p:cNvPr>
          <p:cNvSpPr/>
          <p:nvPr/>
        </p:nvSpPr>
        <p:spPr>
          <a:xfrm>
            <a:off x="0" y="635622"/>
            <a:ext cx="453600" cy="11151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glow>
              <a:schemeClr val="accent1">
                <a:alpha val="8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ED2D4B7-7589-F545-B652-7DBC89F0A1BF}"/>
              </a:ext>
            </a:extLst>
          </p:cNvPr>
          <p:cNvSpPr/>
          <p:nvPr/>
        </p:nvSpPr>
        <p:spPr>
          <a:xfrm>
            <a:off x="0" y="6446514"/>
            <a:ext cx="9144000" cy="41148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3C471CB-D02F-7D45-B94A-98518A86F8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6170" y="1888274"/>
            <a:ext cx="158428" cy="15058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5F8A0EB-07C1-FE43-9E12-1AAD7E982E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9911" y="2668426"/>
            <a:ext cx="176509" cy="16776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0932C70-F4E2-EE44-8800-A015D31D5D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5814" y="1856353"/>
            <a:ext cx="181278" cy="1723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BA26499-6746-4743-B450-F754644639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4047" y="1760827"/>
            <a:ext cx="172203" cy="163674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236AC9A8-FF77-3448-BA1C-EA7D5B50C273}"/>
              </a:ext>
            </a:extLst>
          </p:cNvPr>
          <p:cNvSpPr/>
          <p:nvPr/>
        </p:nvSpPr>
        <p:spPr>
          <a:xfrm>
            <a:off x="-1" y="6487976"/>
            <a:ext cx="9144000" cy="295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sz="1200" dirty="0">
                <a:solidFill>
                  <a:schemeClr val="bg1"/>
                </a:solidFill>
                <a:latin typeface="Avenir Medium" panose="02000503020000020003" pitchFamily="2" charset="0"/>
              </a:rPr>
              <a:t>NACDEP Webinar – April 15, 2020</a:t>
            </a:r>
          </a:p>
        </p:txBody>
      </p:sp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DF01A87C-C6C5-0B4D-BBDA-5344F18EAE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6529145"/>
              </p:ext>
            </p:extLst>
          </p:nvPr>
        </p:nvGraphicFramePr>
        <p:xfrm>
          <a:off x="1114269" y="1197639"/>
          <a:ext cx="6915459" cy="50087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2391717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A49EFA4-F728-5C49-A42A-7FDAC5D21A6F}"/>
              </a:ext>
            </a:extLst>
          </p:cNvPr>
          <p:cNvSpPr/>
          <p:nvPr/>
        </p:nvSpPr>
        <p:spPr>
          <a:xfrm>
            <a:off x="494452" y="635622"/>
            <a:ext cx="8649547" cy="11151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glow>
              <a:schemeClr val="accent1">
                <a:alpha val="8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8">
            <a:extLst>
              <a:ext uri="{FF2B5EF4-FFF2-40B4-BE49-F238E27FC236}">
                <a16:creationId xmlns:a16="http://schemas.microsoft.com/office/drawing/2014/main" id="{D93F3736-25EF-014A-97EE-520D0D358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180" y="76200"/>
            <a:ext cx="8403020" cy="685800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venir Black" panose="02000503020000020003" pitchFamily="2" charset="0"/>
                <a:ea typeface="+mn-ea"/>
                <a:cs typeface="+mn-cs"/>
              </a:rPr>
              <a:t>DISTRIBUTION 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 panose="02000503020000020003" pitchFamily="2" charset="0"/>
                <a:ea typeface="+mn-ea"/>
                <a:cs typeface="+mn-cs"/>
              </a:rPr>
              <a:t>of Household by Type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Avenir Book" panose="02000503020000020003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3229E57-B01E-614C-85BA-441E4A365C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269490"/>
            <a:ext cx="914400" cy="19601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FF2A5E6-F0C0-C440-8184-B037F47E2033}"/>
              </a:ext>
            </a:extLst>
          </p:cNvPr>
          <p:cNvSpPr/>
          <p:nvPr/>
        </p:nvSpPr>
        <p:spPr>
          <a:xfrm>
            <a:off x="0" y="635622"/>
            <a:ext cx="453600" cy="11151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glow>
              <a:schemeClr val="accent1">
                <a:alpha val="8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ED2D4B7-7589-F545-B652-7DBC89F0A1BF}"/>
              </a:ext>
            </a:extLst>
          </p:cNvPr>
          <p:cNvSpPr/>
          <p:nvPr/>
        </p:nvSpPr>
        <p:spPr>
          <a:xfrm>
            <a:off x="0" y="6446514"/>
            <a:ext cx="9144000" cy="41148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3C471CB-D02F-7D45-B94A-98518A86F8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6170" y="1888274"/>
            <a:ext cx="158428" cy="15058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5F8A0EB-07C1-FE43-9E12-1AAD7E982E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9911" y="2668426"/>
            <a:ext cx="176509" cy="16776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0932C70-F4E2-EE44-8800-A015D31D5D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5814" y="1856353"/>
            <a:ext cx="181278" cy="1723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BA26499-6746-4743-B450-F754644639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4047" y="1760827"/>
            <a:ext cx="172203" cy="163674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236AC9A8-FF77-3448-BA1C-EA7D5B50C273}"/>
              </a:ext>
            </a:extLst>
          </p:cNvPr>
          <p:cNvSpPr/>
          <p:nvPr/>
        </p:nvSpPr>
        <p:spPr>
          <a:xfrm>
            <a:off x="-1" y="6487976"/>
            <a:ext cx="9144000" cy="295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sz="1200" dirty="0">
                <a:solidFill>
                  <a:schemeClr val="bg1"/>
                </a:solidFill>
                <a:latin typeface="Avenir Medium" panose="02000503020000020003" pitchFamily="2" charset="0"/>
              </a:rPr>
              <a:t>NACDEP Webinar – April 15, 2020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6E29927-F37D-BB4F-99E2-C00A61B4E4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906" y="1244049"/>
            <a:ext cx="6548186" cy="4921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2372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A49EFA4-F728-5C49-A42A-7FDAC5D21A6F}"/>
              </a:ext>
            </a:extLst>
          </p:cNvPr>
          <p:cNvSpPr/>
          <p:nvPr/>
        </p:nvSpPr>
        <p:spPr>
          <a:xfrm>
            <a:off x="494452" y="635622"/>
            <a:ext cx="8649547" cy="11151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glow>
              <a:schemeClr val="accent1">
                <a:alpha val="8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8">
            <a:extLst>
              <a:ext uri="{FF2B5EF4-FFF2-40B4-BE49-F238E27FC236}">
                <a16:creationId xmlns:a16="http://schemas.microsoft.com/office/drawing/2014/main" id="{D93F3736-25EF-014A-97EE-520D0D358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180" y="76200"/>
            <a:ext cx="8403020" cy="685800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venir Black" panose="02000503020000020003" pitchFamily="2" charset="0"/>
                <a:ea typeface="+mn-ea"/>
                <a:cs typeface="+mn-cs"/>
              </a:rPr>
              <a:t>MEDIAN EARNINGS </a:t>
            </a:r>
            <a:r>
              <a:rPr lang="en-US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 panose="02000503020000020003" pitchFamily="2" charset="0"/>
                <a:ea typeface="+mn-ea"/>
                <a:cs typeface="+mn-cs"/>
              </a:rPr>
              <a:t>Full Time, Year Round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Avenir Book" panose="02000503020000020003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3229E57-B01E-614C-85BA-441E4A365C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269490"/>
            <a:ext cx="914400" cy="19601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FF2A5E6-F0C0-C440-8184-B037F47E2033}"/>
              </a:ext>
            </a:extLst>
          </p:cNvPr>
          <p:cNvSpPr/>
          <p:nvPr/>
        </p:nvSpPr>
        <p:spPr>
          <a:xfrm>
            <a:off x="0" y="635622"/>
            <a:ext cx="453600" cy="11151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glow>
              <a:schemeClr val="accent1">
                <a:alpha val="8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ED2D4B7-7589-F545-B652-7DBC89F0A1BF}"/>
              </a:ext>
            </a:extLst>
          </p:cNvPr>
          <p:cNvSpPr/>
          <p:nvPr/>
        </p:nvSpPr>
        <p:spPr>
          <a:xfrm>
            <a:off x="0" y="6446514"/>
            <a:ext cx="9144000" cy="41148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3C471CB-D02F-7D45-B94A-98518A86F8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6170" y="1888274"/>
            <a:ext cx="158428" cy="15058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5F8A0EB-07C1-FE43-9E12-1AAD7E982E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9911" y="2668426"/>
            <a:ext cx="176509" cy="16776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0932C70-F4E2-EE44-8800-A015D31D5D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5814" y="1856353"/>
            <a:ext cx="181278" cy="1723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BA26499-6746-4743-B450-F754644639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4047" y="1760827"/>
            <a:ext cx="172203" cy="163674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236AC9A8-FF77-3448-BA1C-EA7D5B50C273}"/>
              </a:ext>
            </a:extLst>
          </p:cNvPr>
          <p:cNvSpPr/>
          <p:nvPr/>
        </p:nvSpPr>
        <p:spPr>
          <a:xfrm>
            <a:off x="-1" y="6487976"/>
            <a:ext cx="9144000" cy="295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sz="1200" dirty="0">
                <a:solidFill>
                  <a:schemeClr val="bg1"/>
                </a:solidFill>
                <a:latin typeface="Avenir Medium" panose="02000503020000020003" pitchFamily="2" charset="0"/>
              </a:rPr>
              <a:t>NACDEP Webinar – April 15, 2020</a:t>
            </a:r>
          </a:p>
        </p:txBody>
      </p:sp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149F2992-9257-EB40-8464-C2381ABC18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7667964"/>
              </p:ext>
            </p:extLst>
          </p:nvPr>
        </p:nvGraphicFramePr>
        <p:xfrm>
          <a:off x="1427859" y="1248142"/>
          <a:ext cx="6782732" cy="49167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2158062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A49EFA4-F728-5C49-A42A-7FDAC5D21A6F}"/>
              </a:ext>
            </a:extLst>
          </p:cNvPr>
          <p:cNvSpPr/>
          <p:nvPr/>
        </p:nvSpPr>
        <p:spPr>
          <a:xfrm>
            <a:off x="494452" y="635622"/>
            <a:ext cx="8649547" cy="11151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glow>
              <a:schemeClr val="accent1">
                <a:alpha val="8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8">
            <a:extLst>
              <a:ext uri="{FF2B5EF4-FFF2-40B4-BE49-F238E27FC236}">
                <a16:creationId xmlns:a16="http://schemas.microsoft.com/office/drawing/2014/main" id="{D93F3736-25EF-014A-97EE-520D0D358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180" y="76200"/>
            <a:ext cx="8403020" cy="685800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venir Black" panose="02000503020000020003" pitchFamily="2" charset="0"/>
                <a:ea typeface="+mn-ea"/>
                <a:cs typeface="+mn-cs"/>
              </a:rPr>
              <a:t>INCOME 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 panose="02000503020000020003" pitchFamily="2" charset="0"/>
                <a:ea typeface="+mn-ea"/>
                <a:cs typeface="+mn-cs"/>
              </a:rPr>
              <a:t>1973-2018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Avenir Book" panose="02000503020000020003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3229E57-B01E-614C-85BA-441E4A365C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269490"/>
            <a:ext cx="914400" cy="19601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FF2A5E6-F0C0-C440-8184-B037F47E2033}"/>
              </a:ext>
            </a:extLst>
          </p:cNvPr>
          <p:cNvSpPr/>
          <p:nvPr/>
        </p:nvSpPr>
        <p:spPr>
          <a:xfrm>
            <a:off x="0" y="635622"/>
            <a:ext cx="453600" cy="11151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glow>
              <a:schemeClr val="accent1">
                <a:alpha val="8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ED2D4B7-7589-F545-B652-7DBC89F0A1BF}"/>
              </a:ext>
            </a:extLst>
          </p:cNvPr>
          <p:cNvSpPr/>
          <p:nvPr/>
        </p:nvSpPr>
        <p:spPr>
          <a:xfrm>
            <a:off x="0" y="6446514"/>
            <a:ext cx="9144000" cy="41148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3C471CB-D02F-7D45-B94A-98518A86F8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6170" y="1888274"/>
            <a:ext cx="158428" cy="15058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5F8A0EB-07C1-FE43-9E12-1AAD7E982E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9911" y="2668426"/>
            <a:ext cx="176509" cy="16776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0932C70-F4E2-EE44-8800-A015D31D5D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5814" y="1856353"/>
            <a:ext cx="181278" cy="1723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BA26499-6746-4743-B450-F754644639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4047" y="1760827"/>
            <a:ext cx="172203" cy="163674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236AC9A8-FF77-3448-BA1C-EA7D5B50C273}"/>
              </a:ext>
            </a:extLst>
          </p:cNvPr>
          <p:cNvSpPr/>
          <p:nvPr/>
        </p:nvSpPr>
        <p:spPr>
          <a:xfrm>
            <a:off x="-1" y="6487976"/>
            <a:ext cx="9144000" cy="295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sz="1200" dirty="0">
                <a:solidFill>
                  <a:schemeClr val="bg1"/>
                </a:solidFill>
                <a:latin typeface="Avenir Medium" panose="02000503020000020003" pitchFamily="2" charset="0"/>
              </a:rPr>
              <a:t>NACDEP Webinar – April 15, 2020</a:t>
            </a:r>
          </a:p>
        </p:txBody>
      </p:sp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6450BE21-DF76-2D4A-9E0C-CEC6A1492A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3536670"/>
              </p:ext>
            </p:extLst>
          </p:nvPr>
        </p:nvGraphicFramePr>
        <p:xfrm>
          <a:off x="1388538" y="1306556"/>
          <a:ext cx="6498304" cy="47101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863199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A49EFA4-F728-5C49-A42A-7FDAC5D21A6F}"/>
              </a:ext>
            </a:extLst>
          </p:cNvPr>
          <p:cNvSpPr/>
          <p:nvPr/>
        </p:nvSpPr>
        <p:spPr>
          <a:xfrm>
            <a:off x="494452" y="635622"/>
            <a:ext cx="8649547" cy="11151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glow>
              <a:schemeClr val="accent1">
                <a:alpha val="8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8">
            <a:extLst>
              <a:ext uri="{FF2B5EF4-FFF2-40B4-BE49-F238E27FC236}">
                <a16:creationId xmlns:a16="http://schemas.microsoft.com/office/drawing/2014/main" id="{D93F3736-25EF-014A-97EE-520D0D358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180" y="76200"/>
            <a:ext cx="8403020" cy="685800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venir Black" panose="02000503020000020003" pitchFamily="2" charset="0"/>
                <a:ea typeface="+mn-ea"/>
                <a:cs typeface="+mn-cs"/>
              </a:rPr>
              <a:t>TOTAL</a:t>
            </a:r>
            <a:r>
              <a:rPr lang="en-US" sz="2800" b="1" dirty="0">
                <a:solidFill>
                  <a:prstClr val="black">
                    <a:lumMod val="85000"/>
                    <a:lumOff val="15000"/>
                  </a:prst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 panose="02000503020000020003" pitchFamily="2" charset="0"/>
                <a:ea typeface="+mn-ea"/>
                <a:cs typeface="+mn-cs"/>
              </a:rPr>
              <a:t>Population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Avenir Book" panose="02000503020000020003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3229E57-B01E-614C-85BA-441E4A365C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269490"/>
            <a:ext cx="914400" cy="19601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FF2A5E6-F0C0-C440-8184-B037F47E2033}"/>
              </a:ext>
            </a:extLst>
          </p:cNvPr>
          <p:cNvSpPr/>
          <p:nvPr/>
        </p:nvSpPr>
        <p:spPr>
          <a:xfrm>
            <a:off x="0" y="635622"/>
            <a:ext cx="453600" cy="11151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glow>
              <a:schemeClr val="accent1">
                <a:alpha val="8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ED2D4B7-7589-F545-B652-7DBC89F0A1BF}"/>
              </a:ext>
            </a:extLst>
          </p:cNvPr>
          <p:cNvSpPr/>
          <p:nvPr/>
        </p:nvSpPr>
        <p:spPr>
          <a:xfrm>
            <a:off x="0" y="6446514"/>
            <a:ext cx="9144000" cy="41148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3C471CB-D02F-7D45-B94A-98518A86F8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6170" y="1888274"/>
            <a:ext cx="158428" cy="15058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5F8A0EB-07C1-FE43-9E12-1AAD7E982E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9911" y="2668426"/>
            <a:ext cx="176509" cy="16776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0932C70-F4E2-EE44-8800-A015D31D5D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5814" y="1856353"/>
            <a:ext cx="181278" cy="1723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BA26499-6746-4743-B450-F754644639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4047" y="1760827"/>
            <a:ext cx="172203" cy="163674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236AC9A8-FF77-3448-BA1C-EA7D5B50C273}"/>
              </a:ext>
            </a:extLst>
          </p:cNvPr>
          <p:cNvSpPr/>
          <p:nvPr/>
        </p:nvSpPr>
        <p:spPr>
          <a:xfrm>
            <a:off x="-1" y="6487976"/>
            <a:ext cx="9144000" cy="295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sz="1200" dirty="0">
                <a:solidFill>
                  <a:schemeClr val="bg1"/>
                </a:solidFill>
                <a:latin typeface="Avenir Medium" panose="02000503020000020003" pitchFamily="2" charset="0"/>
              </a:rPr>
              <a:t>NACDEP Webinar – April 15, 2020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E160F85-9C6B-5549-90C8-2EC83DF486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603" y="1159695"/>
            <a:ext cx="5396174" cy="5055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4005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A49EFA4-F728-5C49-A42A-7FDAC5D21A6F}"/>
              </a:ext>
            </a:extLst>
          </p:cNvPr>
          <p:cNvSpPr/>
          <p:nvPr/>
        </p:nvSpPr>
        <p:spPr>
          <a:xfrm>
            <a:off x="494452" y="635622"/>
            <a:ext cx="8649547" cy="11151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glow>
              <a:schemeClr val="accent1">
                <a:alpha val="8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8">
            <a:extLst>
              <a:ext uri="{FF2B5EF4-FFF2-40B4-BE49-F238E27FC236}">
                <a16:creationId xmlns:a16="http://schemas.microsoft.com/office/drawing/2014/main" id="{D93F3736-25EF-014A-97EE-520D0D358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180" y="76200"/>
            <a:ext cx="8403020" cy="685800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venir Black" panose="02000503020000020003" pitchFamily="2" charset="0"/>
                <a:ea typeface="+mn-ea"/>
                <a:cs typeface="+mn-cs"/>
              </a:rPr>
              <a:t>INCOME 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 panose="02000503020000020003" pitchFamily="2" charset="0"/>
                <a:ea typeface="+mn-ea"/>
                <a:cs typeface="+mn-cs"/>
              </a:rPr>
              <a:t>1973-2018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Avenir Book" panose="02000503020000020003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3229E57-B01E-614C-85BA-441E4A365C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269490"/>
            <a:ext cx="914400" cy="19601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FF2A5E6-F0C0-C440-8184-B037F47E2033}"/>
              </a:ext>
            </a:extLst>
          </p:cNvPr>
          <p:cNvSpPr/>
          <p:nvPr/>
        </p:nvSpPr>
        <p:spPr>
          <a:xfrm>
            <a:off x="0" y="635622"/>
            <a:ext cx="453600" cy="11151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glow>
              <a:schemeClr val="accent1">
                <a:alpha val="8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ED2D4B7-7589-F545-B652-7DBC89F0A1BF}"/>
              </a:ext>
            </a:extLst>
          </p:cNvPr>
          <p:cNvSpPr/>
          <p:nvPr/>
        </p:nvSpPr>
        <p:spPr>
          <a:xfrm>
            <a:off x="0" y="6446514"/>
            <a:ext cx="9144000" cy="41148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3C471CB-D02F-7D45-B94A-98518A86F8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6170" y="1888274"/>
            <a:ext cx="158428" cy="15058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5F8A0EB-07C1-FE43-9E12-1AAD7E982E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9911" y="2668426"/>
            <a:ext cx="176509" cy="16776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0932C70-F4E2-EE44-8800-A015D31D5D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5814" y="1856353"/>
            <a:ext cx="181278" cy="1723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BA26499-6746-4743-B450-F754644639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4047" y="1760827"/>
            <a:ext cx="172203" cy="163674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236AC9A8-FF77-3448-BA1C-EA7D5B50C273}"/>
              </a:ext>
            </a:extLst>
          </p:cNvPr>
          <p:cNvSpPr/>
          <p:nvPr/>
        </p:nvSpPr>
        <p:spPr>
          <a:xfrm>
            <a:off x="-1" y="6487976"/>
            <a:ext cx="9144000" cy="295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sz="1200" dirty="0">
                <a:solidFill>
                  <a:schemeClr val="bg1"/>
                </a:solidFill>
                <a:latin typeface="Avenir Medium" panose="02000503020000020003" pitchFamily="2" charset="0"/>
              </a:rPr>
              <a:t>NACDEP Webinar – April 15, 2020</a:t>
            </a:r>
          </a:p>
        </p:txBody>
      </p:sp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F19E85B1-7280-3440-BEF4-AC0444B647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8224442"/>
              </p:ext>
            </p:extLst>
          </p:nvPr>
        </p:nvGraphicFramePr>
        <p:xfrm>
          <a:off x="1557943" y="1321422"/>
          <a:ext cx="6522564" cy="47276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6906371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A49EFA4-F728-5C49-A42A-7FDAC5D21A6F}"/>
              </a:ext>
            </a:extLst>
          </p:cNvPr>
          <p:cNvSpPr/>
          <p:nvPr/>
        </p:nvSpPr>
        <p:spPr>
          <a:xfrm>
            <a:off x="494452" y="635622"/>
            <a:ext cx="8649547" cy="11151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glow>
              <a:schemeClr val="accent1">
                <a:alpha val="8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8">
            <a:extLst>
              <a:ext uri="{FF2B5EF4-FFF2-40B4-BE49-F238E27FC236}">
                <a16:creationId xmlns:a16="http://schemas.microsoft.com/office/drawing/2014/main" id="{D93F3736-25EF-014A-97EE-520D0D358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180" y="76200"/>
            <a:ext cx="8403020" cy="685800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venir Black" panose="02000503020000020003" pitchFamily="2" charset="0"/>
                <a:ea typeface="+mn-ea"/>
                <a:cs typeface="+mn-cs"/>
              </a:rPr>
              <a:t>INCOME 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 panose="02000503020000020003" pitchFamily="2" charset="0"/>
                <a:ea typeface="+mn-ea"/>
                <a:cs typeface="+mn-cs"/>
              </a:rPr>
              <a:t>by Education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Avenir Book" panose="02000503020000020003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3229E57-B01E-614C-85BA-441E4A365C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269490"/>
            <a:ext cx="914400" cy="19601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FF2A5E6-F0C0-C440-8184-B037F47E2033}"/>
              </a:ext>
            </a:extLst>
          </p:cNvPr>
          <p:cNvSpPr/>
          <p:nvPr/>
        </p:nvSpPr>
        <p:spPr>
          <a:xfrm>
            <a:off x="0" y="635622"/>
            <a:ext cx="453600" cy="11151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glow>
              <a:schemeClr val="accent1">
                <a:alpha val="8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ED2D4B7-7589-F545-B652-7DBC89F0A1BF}"/>
              </a:ext>
            </a:extLst>
          </p:cNvPr>
          <p:cNvSpPr/>
          <p:nvPr/>
        </p:nvSpPr>
        <p:spPr>
          <a:xfrm>
            <a:off x="0" y="6446514"/>
            <a:ext cx="9144000" cy="41148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3C471CB-D02F-7D45-B94A-98518A86F8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6170" y="1888274"/>
            <a:ext cx="158428" cy="15058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5F8A0EB-07C1-FE43-9E12-1AAD7E982E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9911" y="2668426"/>
            <a:ext cx="176509" cy="16776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0932C70-F4E2-EE44-8800-A015D31D5D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5814" y="1856353"/>
            <a:ext cx="181278" cy="1723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BA26499-6746-4743-B450-F754644639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4047" y="1760827"/>
            <a:ext cx="172203" cy="163674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236AC9A8-FF77-3448-BA1C-EA7D5B50C273}"/>
              </a:ext>
            </a:extLst>
          </p:cNvPr>
          <p:cNvSpPr/>
          <p:nvPr/>
        </p:nvSpPr>
        <p:spPr>
          <a:xfrm>
            <a:off x="-1" y="6487976"/>
            <a:ext cx="9144000" cy="295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sz="1200" dirty="0">
                <a:solidFill>
                  <a:schemeClr val="bg1"/>
                </a:solidFill>
                <a:latin typeface="Avenir Medium" panose="02000503020000020003" pitchFamily="2" charset="0"/>
              </a:rPr>
              <a:t>NACDEP Webinar – April 15, 2020</a:t>
            </a:r>
          </a:p>
        </p:txBody>
      </p:sp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BBC44540-75C2-EE46-83A0-98FA095684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7644795"/>
              </p:ext>
            </p:extLst>
          </p:nvPr>
        </p:nvGraphicFramePr>
        <p:xfrm>
          <a:off x="1025800" y="1147081"/>
          <a:ext cx="6772977" cy="49079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1082094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A49EFA4-F728-5C49-A42A-7FDAC5D21A6F}"/>
              </a:ext>
            </a:extLst>
          </p:cNvPr>
          <p:cNvSpPr/>
          <p:nvPr/>
        </p:nvSpPr>
        <p:spPr>
          <a:xfrm>
            <a:off x="494452" y="635622"/>
            <a:ext cx="8649547" cy="11151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glow>
              <a:schemeClr val="accent1">
                <a:alpha val="8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8">
            <a:extLst>
              <a:ext uri="{FF2B5EF4-FFF2-40B4-BE49-F238E27FC236}">
                <a16:creationId xmlns:a16="http://schemas.microsoft.com/office/drawing/2014/main" id="{D93F3736-25EF-014A-97EE-520D0D358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180" y="76200"/>
            <a:ext cx="8403020" cy="685800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venir Black" panose="02000503020000020003" pitchFamily="2" charset="0"/>
                <a:ea typeface="+mn-ea"/>
                <a:cs typeface="+mn-cs"/>
              </a:rPr>
              <a:t>WRDC</a:t>
            </a:r>
            <a:r>
              <a:rPr lang="en-US" sz="2800" b="1" dirty="0">
                <a:solidFill>
                  <a:prstClr val="black">
                    <a:lumMod val="85000"/>
                    <a:lumOff val="15000"/>
                  </a:prst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 panose="02000503020000020003" pitchFamily="2" charset="0"/>
                <a:ea typeface="+mn-ea"/>
                <a:cs typeface="+mn-cs"/>
              </a:rPr>
              <a:t>Contacts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Avenir Book" panose="02000503020000020003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3229E57-B01E-614C-85BA-441E4A365C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269490"/>
            <a:ext cx="914400" cy="19601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FF2A5E6-F0C0-C440-8184-B037F47E2033}"/>
              </a:ext>
            </a:extLst>
          </p:cNvPr>
          <p:cNvSpPr/>
          <p:nvPr/>
        </p:nvSpPr>
        <p:spPr>
          <a:xfrm>
            <a:off x="0" y="635622"/>
            <a:ext cx="453600" cy="11151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glow>
              <a:schemeClr val="accent1">
                <a:alpha val="8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ED2D4B7-7589-F545-B652-7DBC89F0A1BF}"/>
              </a:ext>
            </a:extLst>
          </p:cNvPr>
          <p:cNvSpPr/>
          <p:nvPr/>
        </p:nvSpPr>
        <p:spPr>
          <a:xfrm>
            <a:off x="0" y="5702400"/>
            <a:ext cx="9144000" cy="11556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EFFE044-641C-6548-8BE4-C2EF6D9A51E0}"/>
              </a:ext>
            </a:extLst>
          </p:cNvPr>
          <p:cNvSpPr/>
          <p:nvPr/>
        </p:nvSpPr>
        <p:spPr>
          <a:xfrm>
            <a:off x="-1" y="5831675"/>
            <a:ext cx="9144000" cy="885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80"/>
              </a:lnSpc>
            </a:pPr>
            <a:r>
              <a:rPr lang="en-US" sz="1400" b="1" dirty="0">
                <a:solidFill>
                  <a:schemeClr val="bg1"/>
                </a:solidFill>
                <a:latin typeface="Avenir Heavy" panose="02000503020000020003" pitchFamily="2" charset="0"/>
              </a:rPr>
              <a:t>The Western Rural Development Center assists rural communities through its </a:t>
            </a:r>
          </a:p>
          <a:p>
            <a:pPr algn="ctr">
              <a:lnSpc>
                <a:spcPts val="2080"/>
              </a:lnSpc>
            </a:pPr>
            <a:r>
              <a:rPr lang="en-US" sz="1400" b="1" dirty="0">
                <a:solidFill>
                  <a:schemeClr val="bg1"/>
                </a:solidFill>
                <a:latin typeface="Avenir Heavy" panose="02000503020000020003" pitchFamily="2" charset="0"/>
              </a:rPr>
              <a:t>Extension network so they may prosper, thrive economically, and become self-sustaining.</a:t>
            </a:r>
          </a:p>
          <a:p>
            <a:pPr algn="ctr">
              <a:lnSpc>
                <a:spcPts val="2080"/>
              </a:lnSpc>
            </a:pPr>
            <a:r>
              <a:rPr lang="en-US" sz="1200" dirty="0">
                <a:solidFill>
                  <a:schemeClr val="bg1"/>
                </a:solidFill>
                <a:latin typeface="Avenir Medium" panose="02000503020000020003" pitchFamily="2" charset="0"/>
              </a:rPr>
              <a:t>wrdc.usu.edu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85FC005-5E3A-5140-9D02-8CE87F1E0914}"/>
              </a:ext>
            </a:extLst>
          </p:cNvPr>
          <p:cNvSpPr txBox="1"/>
          <p:nvPr/>
        </p:nvSpPr>
        <p:spPr>
          <a:xfrm>
            <a:off x="494452" y="1031698"/>
            <a:ext cx="3886200" cy="1752599"/>
          </a:xfrm>
          <a:prstGeom prst="rect">
            <a:avLst/>
          </a:prstGeom>
          <a:noFill/>
        </p:spPr>
        <p:txBody>
          <a:bodyPr wrap="square" rtlCol="0">
            <a:normAutofit fontScale="85000" lnSpcReduction="10000"/>
          </a:bodyPr>
          <a:lstStyle/>
          <a:p>
            <a:pPr>
              <a:lnSpc>
                <a:spcPct val="110000"/>
              </a:lnSpc>
              <a:spcBef>
                <a:spcPts val="100"/>
              </a:spcBef>
            </a:pPr>
            <a:r>
              <a:rPr lang="en-US" sz="2000" b="1" dirty="0">
                <a:latin typeface="Avenir Roman" panose="02000503020000020003" pitchFamily="2" charset="0"/>
              </a:rPr>
              <a:t>Don E. Albrecht</a:t>
            </a:r>
          </a:p>
          <a:p>
            <a:pPr>
              <a:lnSpc>
                <a:spcPct val="110000"/>
              </a:lnSpc>
              <a:spcBef>
                <a:spcPts val="100"/>
              </a:spcBef>
            </a:pPr>
            <a:r>
              <a:rPr lang="en-US" sz="2000" dirty="0">
                <a:latin typeface="Avenir Roman" panose="02000503020000020003" pitchFamily="2" charset="0"/>
              </a:rPr>
              <a:t>Director</a:t>
            </a:r>
          </a:p>
          <a:p>
            <a:pPr>
              <a:lnSpc>
                <a:spcPct val="110000"/>
              </a:lnSpc>
              <a:spcBef>
                <a:spcPts val="100"/>
              </a:spcBef>
            </a:pPr>
            <a:r>
              <a:rPr lang="en-US" sz="2000" dirty="0">
                <a:latin typeface="Avenir Roman" panose="02000503020000020003" pitchFamily="2" charset="0"/>
              </a:rPr>
              <a:t>Western Rural Development Center</a:t>
            </a:r>
          </a:p>
          <a:p>
            <a:pPr>
              <a:lnSpc>
                <a:spcPct val="110000"/>
              </a:lnSpc>
              <a:spcBef>
                <a:spcPts val="100"/>
              </a:spcBef>
            </a:pPr>
            <a:r>
              <a:rPr lang="en-US" sz="2000" dirty="0">
                <a:latin typeface="Avenir Roman" panose="02000503020000020003" pitchFamily="2" charset="0"/>
              </a:rPr>
              <a:t>Utah State University</a:t>
            </a:r>
          </a:p>
          <a:p>
            <a:pPr>
              <a:lnSpc>
                <a:spcPct val="110000"/>
              </a:lnSpc>
              <a:spcBef>
                <a:spcPts val="100"/>
              </a:spcBef>
            </a:pPr>
            <a:r>
              <a:rPr lang="en-US" sz="2000" dirty="0">
                <a:latin typeface="Avenir Roman" panose="02000503020000020003" pitchFamily="2" charset="0"/>
              </a:rPr>
              <a:t>Tel: 435.797.2798</a:t>
            </a:r>
          </a:p>
          <a:p>
            <a:pPr>
              <a:lnSpc>
                <a:spcPct val="110000"/>
              </a:lnSpc>
              <a:spcBef>
                <a:spcPts val="100"/>
              </a:spcBef>
            </a:pPr>
            <a:r>
              <a:rPr lang="en-US" sz="2000" dirty="0">
                <a:latin typeface="Avenir Roman" panose="02000503020000020003" pitchFamily="2" charset="0"/>
              </a:rPr>
              <a:t>Email: 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venir Roman" panose="02000503020000020003" pitchFamily="2" charset="0"/>
              </a:rPr>
              <a:t>don.albrecht@usu.edu</a:t>
            </a:r>
          </a:p>
          <a:p>
            <a:pPr>
              <a:spcBef>
                <a:spcPts val="100"/>
              </a:spcBef>
            </a:pPr>
            <a:endParaRPr lang="en-US" sz="2000" b="1" dirty="0">
              <a:solidFill>
                <a:schemeClr val="accent5">
                  <a:lumMod val="75000"/>
                </a:schemeClr>
              </a:solidFill>
            </a:endParaRPr>
          </a:p>
          <a:p>
            <a:pPr>
              <a:spcBef>
                <a:spcPts val="100"/>
              </a:spcBef>
            </a:pPr>
            <a:endParaRPr lang="en-US" dirty="0"/>
          </a:p>
          <a:p>
            <a:pPr>
              <a:spcBef>
                <a:spcPts val="100"/>
              </a:spcBef>
            </a:pPr>
            <a:endParaRPr lang="en-US" sz="2000" dirty="0">
              <a:solidFill>
                <a:prstClr val="white"/>
              </a:solidFill>
            </a:endParaRPr>
          </a:p>
          <a:p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EC0437E-D275-F348-8B7E-013FD2637E5E}"/>
              </a:ext>
            </a:extLst>
          </p:cNvPr>
          <p:cNvSpPr txBox="1"/>
          <p:nvPr/>
        </p:nvSpPr>
        <p:spPr>
          <a:xfrm>
            <a:off x="494452" y="3026921"/>
            <a:ext cx="3886200" cy="1752599"/>
          </a:xfrm>
          <a:prstGeom prst="rect">
            <a:avLst/>
          </a:prstGeom>
          <a:noFill/>
        </p:spPr>
        <p:txBody>
          <a:bodyPr wrap="square" rtlCol="0">
            <a:normAutofit fontScale="85000" lnSpcReduction="10000"/>
          </a:bodyPr>
          <a:lstStyle/>
          <a:p>
            <a:pPr>
              <a:lnSpc>
                <a:spcPct val="110000"/>
              </a:lnSpc>
              <a:spcBef>
                <a:spcPts val="100"/>
              </a:spcBef>
            </a:pPr>
            <a:r>
              <a:rPr lang="en-US" sz="2000" b="1" dirty="0">
                <a:latin typeface="Avenir Roman" panose="02000503020000020003" pitchFamily="2" charset="0"/>
              </a:rPr>
              <a:t>Betsy H. Newman</a:t>
            </a:r>
          </a:p>
          <a:p>
            <a:pPr>
              <a:lnSpc>
                <a:spcPct val="110000"/>
              </a:lnSpc>
              <a:spcBef>
                <a:spcPts val="100"/>
              </a:spcBef>
            </a:pPr>
            <a:r>
              <a:rPr lang="en-US" sz="2000" dirty="0">
                <a:latin typeface="Avenir Roman" panose="02000503020000020003" pitchFamily="2" charset="0"/>
              </a:rPr>
              <a:t>Assistant Director</a:t>
            </a:r>
          </a:p>
          <a:p>
            <a:pPr>
              <a:lnSpc>
                <a:spcPct val="110000"/>
              </a:lnSpc>
              <a:spcBef>
                <a:spcPts val="100"/>
              </a:spcBef>
            </a:pPr>
            <a:r>
              <a:rPr lang="en-US" sz="2000" dirty="0">
                <a:latin typeface="Avenir Roman" panose="02000503020000020003" pitchFamily="2" charset="0"/>
              </a:rPr>
              <a:t>Western Rural Development Center</a:t>
            </a:r>
          </a:p>
          <a:p>
            <a:pPr>
              <a:lnSpc>
                <a:spcPct val="110000"/>
              </a:lnSpc>
              <a:spcBef>
                <a:spcPts val="100"/>
              </a:spcBef>
            </a:pPr>
            <a:r>
              <a:rPr lang="en-US" sz="2000" dirty="0">
                <a:latin typeface="Avenir Roman" panose="02000503020000020003" pitchFamily="2" charset="0"/>
              </a:rPr>
              <a:t>Utah State University</a:t>
            </a:r>
          </a:p>
          <a:p>
            <a:pPr>
              <a:lnSpc>
                <a:spcPct val="110000"/>
              </a:lnSpc>
              <a:spcBef>
                <a:spcPts val="100"/>
              </a:spcBef>
            </a:pPr>
            <a:r>
              <a:rPr lang="en-US" sz="2000" dirty="0">
                <a:latin typeface="Avenir Roman" panose="02000503020000020003" pitchFamily="2" charset="0"/>
              </a:rPr>
              <a:t>Tel: 435.797.0218</a:t>
            </a:r>
          </a:p>
          <a:p>
            <a:pPr>
              <a:lnSpc>
                <a:spcPct val="110000"/>
              </a:lnSpc>
              <a:spcBef>
                <a:spcPts val="100"/>
              </a:spcBef>
            </a:pPr>
            <a:r>
              <a:rPr lang="en-US" sz="2000" dirty="0">
                <a:latin typeface="Avenir Roman" panose="02000503020000020003" pitchFamily="2" charset="0"/>
              </a:rPr>
              <a:t>Email: 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venir Roman" panose="02000503020000020003" pitchFamily="2" charset="0"/>
              </a:rPr>
              <a:t>betsy.newman@usu.edu</a:t>
            </a:r>
          </a:p>
          <a:p>
            <a:pPr>
              <a:spcBef>
                <a:spcPts val="100"/>
              </a:spcBef>
            </a:pPr>
            <a:endParaRPr lang="en-US" sz="2000" b="1" dirty="0">
              <a:solidFill>
                <a:schemeClr val="accent5">
                  <a:lumMod val="75000"/>
                </a:schemeClr>
              </a:solidFill>
            </a:endParaRPr>
          </a:p>
          <a:p>
            <a:pPr>
              <a:spcBef>
                <a:spcPts val="100"/>
              </a:spcBef>
            </a:pPr>
            <a:endParaRPr lang="en-US" dirty="0"/>
          </a:p>
          <a:p>
            <a:pPr>
              <a:spcBef>
                <a:spcPts val="100"/>
              </a:spcBef>
            </a:pPr>
            <a:endParaRPr lang="en-US" sz="2000" dirty="0">
              <a:solidFill>
                <a:prstClr val="white"/>
              </a:solidFill>
            </a:endParaRPr>
          </a:p>
          <a:p>
            <a:endParaRPr lang="en-US" sz="2400" dirty="0">
              <a:solidFill>
                <a:prstClr val="black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FA25B52-453B-FC4A-9CC6-A0D1DC9C644A}"/>
              </a:ext>
            </a:extLst>
          </p:cNvPr>
          <p:cNvGrpSpPr/>
          <p:nvPr/>
        </p:nvGrpSpPr>
        <p:grpSpPr>
          <a:xfrm>
            <a:off x="4570949" y="807317"/>
            <a:ext cx="3372476" cy="4823165"/>
            <a:chOff x="4570949" y="807317"/>
            <a:chExt cx="3372476" cy="4823165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25ECBC40-8C32-EF41-94A3-AE27F566CE91}"/>
                </a:ext>
              </a:extLst>
            </p:cNvPr>
            <p:cNvCxnSpPr>
              <a:cxnSpLocks/>
            </p:cNvCxnSpPr>
            <p:nvPr/>
          </p:nvCxnSpPr>
          <p:spPr>
            <a:xfrm>
              <a:off x="4570949" y="807317"/>
              <a:ext cx="0" cy="4823165"/>
            </a:xfrm>
            <a:prstGeom prst="line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A8C3E18-48F1-F34A-9353-D6754DFEC0F8}"/>
                </a:ext>
              </a:extLst>
            </p:cNvPr>
            <p:cNvSpPr txBox="1"/>
            <p:nvPr/>
          </p:nvSpPr>
          <p:spPr>
            <a:xfrm>
              <a:off x="4761247" y="4257998"/>
              <a:ext cx="3182178" cy="1372484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pPr>
                <a:spcBef>
                  <a:spcPts val="100"/>
                </a:spcBef>
              </a:pPr>
              <a:r>
                <a:rPr lang="en-US" sz="1300" b="1" dirty="0">
                  <a:solidFill>
                    <a:schemeClr val="accent5">
                      <a:lumMod val="75000"/>
                    </a:schemeClr>
                  </a:solidFill>
                  <a:latin typeface="Avenir Roman" panose="02000503020000020003" pitchFamily="2" charset="0"/>
                </a:rPr>
                <a:t>Connect</a:t>
              </a:r>
            </a:p>
            <a:p>
              <a:pPr>
                <a:spcBef>
                  <a:spcPts val="100"/>
                </a:spcBef>
              </a:pPr>
              <a:r>
                <a:rPr lang="en-US" sz="1300" dirty="0">
                  <a:latin typeface="Avenir Roman" panose="02000503020000020003" pitchFamily="2" charset="0"/>
                </a:rPr>
                <a:t>Visit our website </a:t>
              </a:r>
              <a:r>
                <a:rPr lang="en-US" sz="1300" b="1" dirty="0">
                  <a:solidFill>
                    <a:schemeClr val="accent5">
                      <a:lumMod val="75000"/>
                    </a:schemeClr>
                  </a:solidFill>
                  <a:latin typeface="Avenir Roman" panose="02000503020000020003" pitchFamily="2" charset="0"/>
                </a:rPr>
                <a:t>wrdc.usu.edu </a:t>
              </a:r>
              <a:r>
                <a:rPr lang="en-US" sz="1300" dirty="0">
                  <a:latin typeface="Avenir Roman" panose="02000503020000020003" pitchFamily="2" charset="0"/>
                </a:rPr>
                <a:t>for:</a:t>
              </a:r>
            </a:p>
            <a:p>
              <a:pPr lvl="1" indent="-285750">
                <a:spcBef>
                  <a:spcPts val="100"/>
                </a:spcBef>
                <a:buFont typeface="Arial" panose="020B0604020202020204" pitchFamily="34" charset="0"/>
                <a:buChar char="•"/>
              </a:pPr>
              <a:r>
                <a:rPr lang="en-US" sz="1300" dirty="0">
                  <a:latin typeface="Avenir Roman" panose="02000503020000020003" pitchFamily="2" charset="0"/>
                </a:rPr>
                <a:t>Calendar of events</a:t>
              </a:r>
            </a:p>
            <a:p>
              <a:pPr lvl="1" indent="-285750">
                <a:spcBef>
                  <a:spcPts val="100"/>
                </a:spcBef>
                <a:buFont typeface="Arial" panose="020B0604020202020204" pitchFamily="34" charset="0"/>
                <a:buChar char="•"/>
              </a:pPr>
              <a:r>
                <a:rPr lang="en-US" sz="1300" dirty="0">
                  <a:latin typeface="Avenir Roman" panose="02000503020000020003" pitchFamily="2" charset="0"/>
                </a:rPr>
                <a:t>Publications</a:t>
              </a:r>
            </a:p>
            <a:p>
              <a:pPr lvl="1" indent="-285750">
                <a:spcBef>
                  <a:spcPts val="100"/>
                </a:spcBef>
                <a:buFont typeface="Arial" panose="020B0604020202020204" pitchFamily="34" charset="0"/>
                <a:buChar char="•"/>
              </a:pPr>
              <a:r>
                <a:rPr lang="en-US" sz="1300" dirty="0">
                  <a:latin typeface="Avenir Roman" panose="02000503020000020003" pitchFamily="2" charset="0"/>
                </a:rPr>
                <a:t>News</a:t>
              </a:r>
            </a:p>
            <a:p>
              <a:pPr lvl="1" indent="-285750">
                <a:spcBef>
                  <a:spcPts val="100"/>
                </a:spcBef>
                <a:buFont typeface="Arial" panose="020B0604020202020204" pitchFamily="34" charset="0"/>
                <a:buChar char="•"/>
              </a:pPr>
              <a:r>
                <a:rPr lang="en-US" sz="1300" dirty="0">
                  <a:latin typeface="Avenir Roman" panose="02000503020000020003" pitchFamily="2" charset="0"/>
                </a:rPr>
                <a:t>Program Details</a:t>
              </a:r>
            </a:p>
            <a:p>
              <a:pPr>
                <a:spcBef>
                  <a:spcPts val="100"/>
                </a:spcBef>
              </a:pPr>
              <a:endParaRPr lang="en-US" sz="2000" dirty="0">
                <a:solidFill>
                  <a:prstClr val="white"/>
                </a:solidFill>
              </a:endParaRPr>
            </a:p>
            <a:p>
              <a:pPr>
                <a:spcBef>
                  <a:spcPts val="100"/>
                </a:spcBef>
              </a:pPr>
              <a:endParaRPr lang="en-US" sz="2000" dirty="0">
                <a:solidFill>
                  <a:prstClr val="white"/>
                </a:solidFill>
              </a:endParaRPr>
            </a:p>
            <a:p>
              <a:endParaRPr lang="en-US" sz="2400" dirty="0">
                <a:solidFill>
                  <a:prstClr val="black"/>
                </a:solidFill>
              </a:endParaRP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9C6F39E1-6AB2-734A-BAC5-C595C043C8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0767" t="8479" r="42071" b="6867"/>
            <a:stretch/>
          </p:blipFill>
          <p:spPr>
            <a:xfrm>
              <a:off x="4819225" y="1031698"/>
              <a:ext cx="3124200" cy="3154381"/>
            </a:xfrm>
            <a:prstGeom prst="rect">
              <a:avLst/>
            </a:prstGeom>
            <a:ln w="3175">
              <a:solidFill>
                <a:schemeClr val="tx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12434086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A49EFA4-F728-5C49-A42A-7FDAC5D21A6F}"/>
              </a:ext>
            </a:extLst>
          </p:cNvPr>
          <p:cNvSpPr/>
          <p:nvPr/>
        </p:nvSpPr>
        <p:spPr>
          <a:xfrm>
            <a:off x="494452" y="635622"/>
            <a:ext cx="8649547" cy="11151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glow>
              <a:schemeClr val="accent1">
                <a:alpha val="8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8">
            <a:extLst>
              <a:ext uri="{FF2B5EF4-FFF2-40B4-BE49-F238E27FC236}">
                <a16:creationId xmlns:a16="http://schemas.microsoft.com/office/drawing/2014/main" id="{D93F3736-25EF-014A-97EE-520D0D358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180" y="76200"/>
            <a:ext cx="8403020" cy="685800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venir Black" panose="02000503020000020003" pitchFamily="2" charset="0"/>
                <a:ea typeface="+mn-ea"/>
                <a:cs typeface="+mn-cs"/>
              </a:rPr>
              <a:t>POPULATION</a:t>
            </a:r>
            <a:r>
              <a:rPr lang="en-US" sz="2800" b="1" dirty="0">
                <a:solidFill>
                  <a:prstClr val="black">
                    <a:lumMod val="85000"/>
                    <a:lumOff val="15000"/>
                  </a:prst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 panose="02000503020000020003" pitchFamily="2" charset="0"/>
                <a:ea typeface="+mn-ea"/>
                <a:cs typeface="+mn-cs"/>
              </a:rPr>
              <a:t>Distribu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 panose="02000503020000020003" pitchFamily="2" charset="0"/>
                <a:ea typeface="+mn-ea"/>
                <a:cs typeface="+mn-cs"/>
              </a:rPr>
              <a:t>tion by Region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Avenir Book" panose="02000503020000020003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3229E57-B01E-614C-85BA-441E4A365C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269490"/>
            <a:ext cx="914400" cy="19601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FF2A5E6-F0C0-C440-8184-B037F47E2033}"/>
              </a:ext>
            </a:extLst>
          </p:cNvPr>
          <p:cNvSpPr/>
          <p:nvPr/>
        </p:nvSpPr>
        <p:spPr>
          <a:xfrm>
            <a:off x="0" y="635622"/>
            <a:ext cx="453600" cy="11151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glow>
              <a:schemeClr val="accent1">
                <a:alpha val="8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ED2D4B7-7589-F545-B652-7DBC89F0A1BF}"/>
              </a:ext>
            </a:extLst>
          </p:cNvPr>
          <p:cNvSpPr/>
          <p:nvPr/>
        </p:nvSpPr>
        <p:spPr>
          <a:xfrm>
            <a:off x="0" y="6446514"/>
            <a:ext cx="9144000" cy="41148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3C471CB-D02F-7D45-B94A-98518A86F8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6170" y="1888274"/>
            <a:ext cx="158428" cy="15058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5F8A0EB-07C1-FE43-9E12-1AAD7E982E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9911" y="2668426"/>
            <a:ext cx="176509" cy="16776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0932C70-F4E2-EE44-8800-A015D31D5D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5814" y="1856353"/>
            <a:ext cx="181278" cy="1723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BA26499-6746-4743-B450-F754644639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4047" y="1760827"/>
            <a:ext cx="172203" cy="163674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236AC9A8-FF77-3448-BA1C-EA7D5B50C273}"/>
              </a:ext>
            </a:extLst>
          </p:cNvPr>
          <p:cNvSpPr/>
          <p:nvPr/>
        </p:nvSpPr>
        <p:spPr>
          <a:xfrm>
            <a:off x="-1" y="6487976"/>
            <a:ext cx="9144000" cy="295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sz="1200" dirty="0">
                <a:solidFill>
                  <a:schemeClr val="bg1"/>
                </a:solidFill>
                <a:latin typeface="Avenir Medium" panose="02000503020000020003" pitchFamily="2" charset="0"/>
              </a:rPr>
              <a:t>NACDEP Webinar – April 15, 2020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36CFBD7-BAAD-D541-BA6C-C428D119FB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793" y="1264945"/>
            <a:ext cx="6181334" cy="4766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5716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A49EFA4-F728-5C49-A42A-7FDAC5D21A6F}"/>
              </a:ext>
            </a:extLst>
          </p:cNvPr>
          <p:cNvSpPr/>
          <p:nvPr/>
        </p:nvSpPr>
        <p:spPr>
          <a:xfrm>
            <a:off x="494452" y="635622"/>
            <a:ext cx="8649547" cy="11151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glow>
              <a:schemeClr val="accent1">
                <a:alpha val="8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8">
            <a:extLst>
              <a:ext uri="{FF2B5EF4-FFF2-40B4-BE49-F238E27FC236}">
                <a16:creationId xmlns:a16="http://schemas.microsoft.com/office/drawing/2014/main" id="{D93F3736-25EF-014A-97EE-520D0D358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180" y="76200"/>
            <a:ext cx="8403020" cy="685800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venir Black" panose="02000503020000020003" pitchFamily="2" charset="0"/>
                <a:ea typeface="+mn-ea"/>
                <a:cs typeface="+mn-cs"/>
              </a:rPr>
              <a:t>POPULATION CHANGE</a:t>
            </a:r>
            <a:r>
              <a:rPr lang="en-US" sz="2800" b="1" dirty="0">
                <a:solidFill>
                  <a:prstClr val="black">
                    <a:lumMod val="85000"/>
                    <a:lumOff val="15000"/>
                  </a:prst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 panose="02000503020000020003" pitchFamily="2" charset="0"/>
                <a:ea typeface="+mn-ea"/>
                <a:cs typeface="+mn-cs"/>
              </a:rPr>
              <a:t>by State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Avenir Book" panose="02000503020000020003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3229E57-B01E-614C-85BA-441E4A365C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269490"/>
            <a:ext cx="914400" cy="19601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FF2A5E6-F0C0-C440-8184-B037F47E2033}"/>
              </a:ext>
            </a:extLst>
          </p:cNvPr>
          <p:cNvSpPr/>
          <p:nvPr/>
        </p:nvSpPr>
        <p:spPr>
          <a:xfrm>
            <a:off x="0" y="635622"/>
            <a:ext cx="453600" cy="11151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glow>
              <a:schemeClr val="accent1">
                <a:alpha val="8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ED2D4B7-7589-F545-B652-7DBC89F0A1BF}"/>
              </a:ext>
            </a:extLst>
          </p:cNvPr>
          <p:cNvSpPr/>
          <p:nvPr/>
        </p:nvSpPr>
        <p:spPr>
          <a:xfrm>
            <a:off x="0" y="6446514"/>
            <a:ext cx="9144000" cy="41148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3C471CB-D02F-7D45-B94A-98518A86F8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6170" y="1888274"/>
            <a:ext cx="158428" cy="15058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5F8A0EB-07C1-FE43-9E12-1AAD7E982E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9911" y="2668426"/>
            <a:ext cx="176509" cy="16776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0932C70-F4E2-EE44-8800-A015D31D5D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5814" y="1856353"/>
            <a:ext cx="181278" cy="1723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BA26499-6746-4743-B450-F754644639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4047" y="1760827"/>
            <a:ext cx="172203" cy="163674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236AC9A8-FF77-3448-BA1C-EA7D5B50C273}"/>
              </a:ext>
            </a:extLst>
          </p:cNvPr>
          <p:cNvSpPr/>
          <p:nvPr/>
        </p:nvSpPr>
        <p:spPr>
          <a:xfrm>
            <a:off x="-1" y="6487976"/>
            <a:ext cx="9144000" cy="295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sz="1200" dirty="0">
                <a:solidFill>
                  <a:schemeClr val="bg1"/>
                </a:solidFill>
                <a:latin typeface="Avenir Medium" panose="02000503020000020003" pitchFamily="2" charset="0"/>
              </a:rPr>
              <a:t>NACDEP Webinar – April 15, 2020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1E0594D-3F4C-F840-8FDE-7BC6115CA4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9990638"/>
              </p:ext>
            </p:extLst>
          </p:nvPr>
        </p:nvGraphicFramePr>
        <p:xfrm>
          <a:off x="1864960" y="1306555"/>
          <a:ext cx="4813323" cy="46966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76250">
                  <a:extLst>
                    <a:ext uri="{9D8B030D-6E8A-4147-A177-3AD203B41FA5}">
                      <a16:colId xmlns:a16="http://schemas.microsoft.com/office/drawing/2014/main" val="199437164"/>
                    </a:ext>
                  </a:extLst>
                </a:gridCol>
                <a:gridCol w="864337">
                  <a:extLst>
                    <a:ext uri="{9D8B030D-6E8A-4147-A177-3AD203B41FA5}">
                      <a16:colId xmlns:a16="http://schemas.microsoft.com/office/drawing/2014/main" val="3847496614"/>
                    </a:ext>
                  </a:extLst>
                </a:gridCol>
                <a:gridCol w="1355978">
                  <a:extLst>
                    <a:ext uri="{9D8B030D-6E8A-4147-A177-3AD203B41FA5}">
                      <a16:colId xmlns:a16="http://schemas.microsoft.com/office/drawing/2014/main" val="3271224857"/>
                    </a:ext>
                  </a:extLst>
                </a:gridCol>
                <a:gridCol w="816758">
                  <a:extLst>
                    <a:ext uri="{9D8B030D-6E8A-4147-A177-3AD203B41FA5}">
                      <a16:colId xmlns:a16="http://schemas.microsoft.com/office/drawing/2014/main" val="1368620452"/>
                    </a:ext>
                  </a:extLst>
                </a:gridCol>
              </a:tblGrid>
              <a:tr h="253890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>
                          <a:effectLst/>
                        </a:rPr>
                        <a:t>Population Change by State 2000-2018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7814" marR="97814" marT="48907" marB="48907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9071188"/>
                  </a:ext>
                </a:extLst>
              </a:tr>
              <a:tr h="169259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Nevada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34" marR="7934" marT="79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54.1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34" marR="7934" marT="79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Maryland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34" marR="7934" marT="79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14.4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34" marR="7934" marT="7934" marB="0" anchor="b"/>
                </a:tc>
                <a:extLst>
                  <a:ext uri="{0D108BD9-81ED-4DB2-BD59-A6C34878D82A}">
                    <a16:rowId xmlns:a16="http://schemas.microsoft.com/office/drawing/2014/main" val="1813005725"/>
                  </a:ext>
                </a:extLst>
              </a:tr>
              <a:tr h="169259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Utah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34" marR="7934" marT="79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43.6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34" marR="7934" marT="79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Nebraska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34" marR="7934" marT="79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13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34" marR="7934" marT="7934" marB="0" anchor="b"/>
                </a:tc>
                <a:extLst>
                  <a:ext uri="{0D108BD9-81ED-4DB2-BD59-A6C34878D82A}">
                    <a16:rowId xmlns:a16="http://schemas.microsoft.com/office/drawing/2014/main" val="3884368043"/>
                  </a:ext>
                </a:extLst>
              </a:tr>
              <a:tr h="169259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Arizona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34" marR="7934" marT="79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41.9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34" marR="7934" marT="79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Arkansas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34" marR="7934" marT="79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12.9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34" marR="7934" marT="7934" marB="0" anchor="b"/>
                </a:tc>
                <a:extLst>
                  <a:ext uri="{0D108BD9-81ED-4DB2-BD59-A6C34878D82A}">
                    <a16:rowId xmlns:a16="http://schemas.microsoft.com/office/drawing/2014/main" val="4124236162"/>
                  </a:ext>
                </a:extLst>
              </a:tr>
              <a:tr h="169259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Texas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34" marR="7934" marT="79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39.1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34" marR="7934" marT="79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Indiana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34" marR="7934" marT="79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10.7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34" marR="7934" marT="7934" marB="0" anchor="b"/>
                </a:tc>
                <a:extLst>
                  <a:ext uri="{0D108BD9-81ED-4DB2-BD59-A6C34878D82A}">
                    <a16:rowId xmlns:a16="http://schemas.microsoft.com/office/drawing/2014/main" val="1164705334"/>
                  </a:ext>
                </a:extLst>
              </a:tr>
              <a:tr h="169259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Idaho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34" marR="7934" marT="79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38.5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34" marR="7934" marT="79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Kentucky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34" marR="7934" marT="79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10.5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34" marR="7934" marT="7934" marB="0" anchor="b"/>
                </a:tc>
                <a:extLst>
                  <a:ext uri="{0D108BD9-81ED-4DB2-BD59-A6C34878D82A}">
                    <a16:rowId xmlns:a16="http://schemas.microsoft.com/office/drawing/2014/main" val="3361751102"/>
                  </a:ext>
                </a:extLst>
              </a:tr>
              <a:tr h="169259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Florida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34" marR="7934" marT="79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34.4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34" marR="7934" marT="79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Alabama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34" marR="7934" marT="79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10.3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34" marR="7934" marT="7934" marB="0" anchor="b"/>
                </a:tc>
                <a:extLst>
                  <a:ext uri="{0D108BD9-81ED-4DB2-BD59-A6C34878D82A}">
                    <a16:rowId xmlns:a16="http://schemas.microsoft.com/office/drawing/2014/main" val="1436794824"/>
                  </a:ext>
                </a:extLst>
              </a:tr>
              <a:tr h="169259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Colorado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34" marR="7934" marT="79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33.9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34" marR="7934" marT="79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New Hampshire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34" marR="7934" marT="79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10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34" marR="7934" marT="7934" marB="0" anchor="b"/>
                </a:tc>
                <a:extLst>
                  <a:ext uri="{0D108BD9-81ED-4DB2-BD59-A6C34878D82A}">
                    <a16:rowId xmlns:a16="http://schemas.microsoft.com/office/drawing/2014/main" val="2059702045"/>
                  </a:ext>
                </a:extLst>
              </a:tr>
              <a:tr h="169259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North Carolina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34" marR="7934" marT="79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30.3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34" marR="7934" marT="79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Missouri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34" marR="7934" marT="79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9.7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34" marR="7934" marT="7934" marB="0" anchor="b"/>
                </a:tc>
                <a:extLst>
                  <a:ext uri="{0D108BD9-81ED-4DB2-BD59-A6C34878D82A}">
                    <a16:rowId xmlns:a16="http://schemas.microsoft.com/office/drawing/2014/main" val="513767336"/>
                  </a:ext>
                </a:extLst>
              </a:tr>
              <a:tr h="169259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Georgia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34" marR="7934" marT="79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29.7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34" marR="7934" marT="79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Massachusetts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34" marR="7934" marT="79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9.5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34" marR="7934" marT="7934" marB="0" anchor="b"/>
                </a:tc>
                <a:extLst>
                  <a:ext uri="{0D108BD9-81ED-4DB2-BD59-A6C34878D82A}">
                    <a16:rowId xmlns:a16="http://schemas.microsoft.com/office/drawing/2014/main" val="637001980"/>
                  </a:ext>
                </a:extLst>
              </a:tr>
              <a:tr h="169259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Washington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34" marR="7934" marT="79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29.2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34" marR="7934" marT="79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Wisconsin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34" marR="7934" marT="79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8.6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34" marR="7934" marT="7934" marB="0" anchor="b"/>
                </a:tc>
                <a:extLst>
                  <a:ext uri="{0D108BD9-81ED-4DB2-BD59-A6C34878D82A}">
                    <a16:rowId xmlns:a16="http://schemas.microsoft.com/office/drawing/2014/main" val="3189653189"/>
                  </a:ext>
                </a:extLst>
              </a:tr>
              <a:tr h="169259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South Carolina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34" marR="7934" marT="79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28.3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34" marR="7934" marT="79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Kansas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34" marR="7934" marT="79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8.4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34" marR="7934" marT="7934" marB="0" anchor="b"/>
                </a:tc>
                <a:extLst>
                  <a:ext uri="{0D108BD9-81ED-4DB2-BD59-A6C34878D82A}">
                    <a16:rowId xmlns:a16="http://schemas.microsoft.com/office/drawing/2014/main" val="1257039357"/>
                  </a:ext>
                </a:extLst>
              </a:tr>
              <a:tr h="169259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Delaware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34" marR="7934" marT="79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24.3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34" marR="7934" marT="79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Iowa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34" marR="7934" marT="79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7.8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34" marR="7934" marT="7934" marB="0" anchor="b"/>
                </a:tc>
                <a:extLst>
                  <a:ext uri="{0D108BD9-81ED-4DB2-BD59-A6C34878D82A}">
                    <a16:rowId xmlns:a16="http://schemas.microsoft.com/office/drawing/2014/main" val="3731654463"/>
                  </a:ext>
                </a:extLst>
              </a:tr>
              <a:tr h="169259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District of Columbia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34" marR="7934" marT="79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23.4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34" marR="7934" marT="79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New Jersey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34" marR="7934" marT="79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5.6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34" marR="7934" marT="7934" marB="0" anchor="b"/>
                </a:tc>
                <a:extLst>
                  <a:ext uri="{0D108BD9-81ED-4DB2-BD59-A6C34878D82A}">
                    <a16:rowId xmlns:a16="http://schemas.microsoft.com/office/drawing/2014/main" val="2445638739"/>
                  </a:ext>
                </a:extLst>
              </a:tr>
              <a:tr h="169259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Oregon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34" marR="7934" marT="79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23.3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34" marR="7934" marT="79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Maine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34" marR="7934" marT="79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5.4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34" marR="7934" marT="7934" marB="0" anchor="b"/>
                </a:tc>
                <a:extLst>
                  <a:ext uri="{0D108BD9-81ED-4DB2-BD59-A6C34878D82A}">
                    <a16:rowId xmlns:a16="http://schemas.microsoft.com/office/drawing/2014/main" val="958012031"/>
                  </a:ext>
                </a:extLst>
              </a:tr>
              <a:tr h="169259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Virginia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34" marR="7934" marT="79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20.6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34" marR="7934" marT="79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Connecticut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34" marR="7934" marT="79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4.7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34" marR="7934" marT="7934" marB="0" anchor="b"/>
                </a:tc>
                <a:extLst>
                  <a:ext uri="{0D108BD9-81ED-4DB2-BD59-A6C34878D82A}">
                    <a16:rowId xmlns:a16="http://schemas.microsoft.com/office/drawing/2014/main" val="3360823541"/>
                  </a:ext>
                </a:extLst>
              </a:tr>
              <a:tr h="169259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Tennessee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34" marR="7934" marT="79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20.1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34" marR="7934" marT="79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Mississippi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34" marR="7934" marT="79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4.6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34" marR="7934" marT="7934" marB="0" anchor="b"/>
                </a:tc>
                <a:extLst>
                  <a:ext uri="{0D108BD9-81ED-4DB2-BD59-A6C34878D82A}">
                    <a16:rowId xmlns:a16="http://schemas.microsoft.com/office/drawing/2014/main" val="3043075374"/>
                  </a:ext>
                </a:extLst>
              </a:tr>
              <a:tr h="169259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North Dakota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34" marR="7934" marT="79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18.7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34" marR="7934" marT="79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Louisiana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34" marR="7934" marT="79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34" marR="7934" marT="7934" marB="0" anchor="b"/>
                </a:tc>
                <a:extLst>
                  <a:ext uri="{0D108BD9-81ED-4DB2-BD59-A6C34878D82A}">
                    <a16:rowId xmlns:a16="http://schemas.microsoft.com/office/drawing/2014/main" val="1590232700"/>
                  </a:ext>
                </a:extLst>
              </a:tr>
              <a:tr h="169259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Montana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34" marR="7934" marT="79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18.5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34" marR="7934" marT="79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Pennsylvania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34" marR="7934" marT="79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3.4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34" marR="7934" marT="7934" marB="0" anchor="b"/>
                </a:tc>
                <a:extLst>
                  <a:ext uri="{0D108BD9-81ED-4DB2-BD59-A6C34878D82A}">
                    <a16:rowId xmlns:a16="http://schemas.microsoft.com/office/drawing/2014/main" val="3672742174"/>
                  </a:ext>
                </a:extLst>
              </a:tr>
              <a:tr h="169259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South Dakota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34" marR="7934" marT="79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17.2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34" marR="7934" marT="79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Illinois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34" marR="7934" marT="79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3.3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34" marR="7934" marT="7934" marB="0" anchor="b"/>
                </a:tc>
                <a:extLst>
                  <a:ext uri="{0D108BD9-81ED-4DB2-BD59-A6C34878D82A}">
                    <a16:rowId xmlns:a16="http://schemas.microsoft.com/office/drawing/2014/main" val="3320722969"/>
                  </a:ext>
                </a:extLst>
              </a:tr>
              <a:tr h="169259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Wyoming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34" marR="7934" marT="79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17.2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34" marR="7934" marT="79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Ohio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34" marR="7934" marT="79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34" marR="7934" marT="7934" marB="0" anchor="b"/>
                </a:tc>
                <a:extLst>
                  <a:ext uri="{0D108BD9-81ED-4DB2-BD59-A6C34878D82A}">
                    <a16:rowId xmlns:a16="http://schemas.microsoft.com/office/drawing/2014/main" val="2535550021"/>
                  </a:ext>
                </a:extLst>
              </a:tr>
              <a:tr h="169259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Hawaii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34" marR="7934" marT="79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16.9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34" marR="7934" marT="79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New York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34" marR="7934" marT="79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2.5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34" marR="7934" marT="7934" marB="0" anchor="b"/>
                </a:tc>
                <a:extLst>
                  <a:ext uri="{0D108BD9-81ED-4DB2-BD59-A6C34878D82A}">
                    <a16:rowId xmlns:a16="http://schemas.microsoft.com/office/drawing/2014/main" val="1542416791"/>
                  </a:ext>
                </a:extLst>
              </a:tr>
              <a:tr h="169259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California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34" marR="7934" marT="79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16.7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34" marR="7934" marT="79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Vermont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34" marR="7934" marT="79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2.5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34" marR="7934" marT="7934" marB="0" anchor="b"/>
                </a:tc>
                <a:extLst>
                  <a:ext uri="{0D108BD9-81ED-4DB2-BD59-A6C34878D82A}">
                    <a16:rowId xmlns:a16="http://schemas.microsoft.com/office/drawing/2014/main" val="4036177897"/>
                  </a:ext>
                </a:extLst>
              </a:tr>
              <a:tr h="169259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Alaska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34" marR="7934" marT="79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16.7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34" marR="7934" marT="79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Rhode Island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34" marR="7934" marT="79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1.1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34" marR="7934" marT="7934" marB="0" anchor="b"/>
                </a:tc>
                <a:extLst>
                  <a:ext uri="{0D108BD9-81ED-4DB2-BD59-A6C34878D82A}">
                    <a16:rowId xmlns:a16="http://schemas.microsoft.com/office/drawing/2014/main" val="2182877635"/>
                  </a:ext>
                </a:extLst>
              </a:tr>
              <a:tr h="169259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New Mexico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34" marR="7934" marT="79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15.3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34" marR="7934" marT="79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Michigan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34" marR="7934" marT="79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0.5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34" marR="7934" marT="7934" marB="0" anchor="b"/>
                </a:tc>
                <a:extLst>
                  <a:ext uri="{0D108BD9-81ED-4DB2-BD59-A6C34878D82A}">
                    <a16:rowId xmlns:a16="http://schemas.microsoft.com/office/drawing/2014/main" val="3162926399"/>
                  </a:ext>
                </a:extLst>
              </a:tr>
              <a:tr h="169259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Oklahoma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34" marR="7934" marT="79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14.7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34" marR="7934" marT="79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West Virginia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34" marR="7934" marT="79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-0.5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34" marR="7934" marT="7934" marB="0" anchor="b"/>
                </a:tc>
                <a:extLst>
                  <a:ext uri="{0D108BD9-81ED-4DB2-BD59-A6C34878D82A}">
                    <a16:rowId xmlns:a16="http://schemas.microsoft.com/office/drawing/2014/main" val="2777765030"/>
                  </a:ext>
                </a:extLst>
              </a:tr>
              <a:tr h="169259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Minnesota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34" marR="7934" marT="79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14.6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34" marR="7934" marT="79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34" marR="7934" marT="79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34" marR="7934" marT="7934" marB="0" anchor="b"/>
                </a:tc>
                <a:extLst>
                  <a:ext uri="{0D108BD9-81ED-4DB2-BD59-A6C34878D82A}">
                    <a16:rowId xmlns:a16="http://schemas.microsoft.com/office/drawing/2014/main" val="4669078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65439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A49EFA4-F728-5C49-A42A-7FDAC5D21A6F}"/>
              </a:ext>
            </a:extLst>
          </p:cNvPr>
          <p:cNvSpPr/>
          <p:nvPr/>
        </p:nvSpPr>
        <p:spPr>
          <a:xfrm>
            <a:off x="494452" y="635622"/>
            <a:ext cx="8649547" cy="11151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glow>
              <a:schemeClr val="accent1">
                <a:alpha val="8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8">
            <a:extLst>
              <a:ext uri="{FF2B5EF4-FFF2-40B4-BE49-F238E27FC236}">
                <a16:creationId xmlns:a16="http://schemas.microsoft.com/office/drawing/2014/main" id="{D93F3736-25EF-014A-97EE-520D0D358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180" y="76200"/>
            <a:ext cx="8403020" cy="685800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venir Black" panose="02000503020000020003" pitchFamily="2" charset="0"/>
                <a:ea typeface="+mn-ea"/>
                <a:cs typeface="+mn-cs"/>
              </a:rPr>
              <a:t>TOTAL POPULATION 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 panose="02000503020000020003" pitchFamily="2" charset="0"/>
                <a:ea typeface="+mn-ea"/>
                <a:cs typeface="+mn-cs"/>
              </a:rPr>
              <a:t>by Metro Status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Avenir Book" panose="02000503020000020003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3229E57-B01E-614C-85BA-441E4A365C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269490"/>
            <a:ext cx="914400" cy="19601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FF2A5E6-F0C0-C440-8184-B037F47E2033}"/>
              </a:ext>
            </a:extLst>
          </p:cNvPr>
          <p:cNvSpPr/>
          <p:nvPr/>
        </p:nvSpPr>
        <p:spPr>
          <a:xfrm>
            <a:off x="0" y="635622"/>
            <a:ext cx="453600" cy="11151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glow>
              <a:schemeClr val="accent1">
                <a:alpha val="8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ED2D4B7-7589-F545-B652-7DBC89F0A1BF}"/>
              </a:ext>
            </a:extLst>
          </p:cNvPr>
          <p:cNvSpPr/>
          <p:nvPr/>
        </p:nvSpPr>
        <p:spPr>
          <a:xfrm>
            <a:off x="0" y="6446514"/>
            <a:ext cx="9144000" cy="41148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3C471CB-D02F-7D45-B94A-98518A86F8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6170" y="1888274"/>
            <a:ext cx="158428" cy="15058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5F8A0EB-07C1-FE43-9E12-1AAD7E982E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9911" y="2668426"/>
            <a:ext cx="176509" cy="16776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0932C70-F4E2-EE44-8800-A015D31D5D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5814" y="1856353"/>
            <a:ext cx="181278" cy="1723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BA26499-6746-4743-B450-F754644639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4047" y="1760827"/>
            <a:ext cx="172203" cy="163674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236AC9A8-FF77-3448-BA1C-EA7D5B50C273}"/>
              </a:ext>
            </a:extLst>
          </p:cNvPr>
          <p:cNvSpPr/>
          <p:nvPr/>
        </p:nvSpPr>
        <p:spPr>
          <a:xfrm>
            <a:off x="-1" y="6487976"/>
            <a:ext cx="9144000" cy="295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sz="1200" dirty="0">
                <a:solidFill>
                  <a:schemeClr val="bg1"/>
                </a:solidFill>
                <a:latin typeface="Avenir Medium" panose="02000503020000020003" pitchFamily="2" charset="0"/>
              </a:rPr>
              <a:t>NACDEP Webinar – April 15, 2020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94DB845-BCA5-7743-AFBF-9845B78038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604" y="1334571"/>
            <a:ext cx="5194171" cy="4545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9056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A49EFA4-F728-5C49-A42A-7FDAC5D21A6F}"/>
              </a:ext>
            </a:extLst>
          </p:cNvPr>
          <p:cNvSpPr/>
          <p:nvPr/>
        </p:nvSpPr>
        <p:spPr>
          <a:xfrm>
            <a:off x="494452" y="635622"/>
            <a:ext cx="8649547" cy="11151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glow>
              <a:schemeClr val="accent1">
                <a:alpha val="8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8">
            <a:extLst>
              <a:ext uri="{FF2B5EF4-FFF2-40B4-BE49-F238E27FC236}">
                <a16:creationId xmlns:a16="http://schemas.microsoft.com/office/drawing/2014/main" id="{D93F3736-25EF-014A-97EE-520D0D358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180" y="76200"/>
            <a:ext cx="8403020" cy="685800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venir Black" panose="02000503020000020003" pitchFamily="2" charset="0"/>
                <a:ea typeface="+mn-ea"/>
                <a:cs typeface="+mn-cs"/>
              </a:rPr>
              <a:t>TOTAL POPULATION 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 panose="02000503020000020003" pitchFamily="2" charset="0"/>
                <a:ea typeface="+mn-ea"/>
                <a:cs typeface="+mn-cs"/>
              </a:rPr>
              <a:t>by Age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Avenir Book" panose="02000503020000020003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3229E57-B01E-614C-85BA-441E4A365C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269490"/>
            <a:ext cx="914400" cy="19601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FF2A5E6-F0C0-C440-8184-B037F47E2033}"/>
              </a:ext>
            </a:extLst>
          </p:cNvPr>
          <p:cNvSpPr/>
          <p:nvPr/>
        </p:nvSpPr>
        <p:spPr>
          <a:xfrm>
            <a:off x="0" y="635622"/>
            <a:ext cx="453600" cy="11151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glow>
              <a:schemeClr val="accent1">
                <a:alpha val="8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ED2D4B7-7589-F545-B652-7DBC89F0A1BF}"/>
              </a:ext>
            </a:extLst>
          </p:cNvPr>
          <p:cNvSpPr/>
          <p:nvPr/>
        </p:nvSpPr>
        <p:spPr>
          <a:xfrm>
            <a:off x="0" y="6446514"/>
            <a:ext cx="9144000" cy="41148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3C471CB-D02F-7D45-B94A-98518A86F8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6170" y="1888274"/>
            <a:ext cx="158428" cy="15058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5F8A0EB-07C1-FE43-9E12-1AAD7E982E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9911" y="2668426"/>
            <a:ext cx="176509" cy="16776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0932C70-F4E2-EE44-8800-A015D31D5D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5814" y="1856353"/>
            <a:ext cx="181278" cy="1723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BA26499-6746-4743-B450-F754644639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4047" y="1760827"/>
            <a:ext cx="172203" cy="163674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236AC9A8-FF77-3448-BA1C-EA7D5B50C273}"/>
              </a:ext>
            </a:extLst>
          </p:cNvPr>
          <p:cNvSpPr/>
          <p:nvPr/>
        </p:nvSpPr>
        <p:spPr>
          <a:xfrm>
            <a:off x="-1" y="6487976"/>
            <a:ext cx="9144000" cy="295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sz="1200" dirty="0">
                <a:solidFill>
                  <a:schemeClr val="bg1"/>
                </a:solidFill>
                <a:latin typeface="Avenir Medium" panose="02000503020000020003" pitchFamily="2" charset="0"/>
              </a:rPr>
              <a:t>NACDEP Webinar – April 15, 2020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D4BEC76-D513-2546-9107-C4B4B89EE6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9502" y="1164919"/>
            <a:ext cx="5624994" cy="4611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8864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A49EFA4-F728-5C49-A42A-7FDAC5D21A6F}"/>
              </a:ext>
            </a:extLst>
          </p:cNvPr>
          <p:cNvSpPr/>
          <p:nvPr/>
        </p:nvSpPr>
        <p:spPr>
          <a:xfrm>
            <a:off x="494452" y="635622"/>
            <a:ext cx="8649547" cy="11151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glow>
              <a:schemeClr val="accent1">
                <a:alpha val="8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8">
            <a:extLst>
              <a:ext uri="{FF2B5EF4-FFF2-40B4-BE49-F238E27FC236}">
                <a16:creationId xmlns:a16="http://schemas.microsoft.com/office/drawing/2014/main" id="{D93F3736-25EF-014A-97EE-520D0D358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180" y="76200"/>
            <a:ext cx="8403020" cy="685800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venir Black" panose="02000503020000020003" pitchFamily="2" charset="0"/>
                <a:ea typeface="+mn-ea"/>
                <a:cs typeface="+mn-cs"/>
              </a:rPr>
              <a:t>POPULATION 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 panose="02000503020000020003" pitchFamily="2" charset="0"/>
                <a:ea typeface="+mn-ea"/>
                <a:cs typeface="+mn-cs"/>
              </a:rPr>
              <a:t>Age 65 and over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Avenir Book" panose="02000503020000020003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3229E57-B01E-614C-85BA-441E4A365C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269490"/>
            <a:ext cx="914400" cy="19601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FF2A5E6-F0C0-C440-8184-B037F47E2033}"/>
              </a:ext>
            </a:extLst>
          </p:cNvPr>
          <p:cNvSpPr/>
          <p:nvPr/>
        </p:nvSpPr>
        <p:spPr>
          <a:xfrm>
            <a:off x="0" y="635622"/>
            <a:ext cx="453600" cy="11151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glow>
              <a:schemeClr val="accent1">
                <a:alpha val="8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ED2D4B7-7589-F545-B652-7DBC89F0A1BF}"/>
              </a:ext>
            </a:extLst>
          </p:cNvPr>
          <p:cNvSpPr/>
          <p:nvPr/>
        </p:nvSpPr>
        <p:spPr>
          <a:xfrm>
            <a:off x="0" y="6446514"/>
            <a:ext cx="9144000" cy="41148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3C471CB-D02F-7D45-B94A-98518A86F8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6170" y="1888274"/>
            <a:ext cx="158428" cy="15058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5F8A0EB-07C1-FE43-9E12-1AAD7E982E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9911" y="2668426"/>
            <a:ext cx="176509" cy="16776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0932C70-F4E2-EE44-8800-A015D31D5D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5814" y="1856353"/>
            <a:ext cx="181278" cy="1723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BA26499-6746-4743-B450-F754644639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4047" y="1760827"/>
            <a:ext cx="172203" cy="163674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236AC9A8-FF77-3448-BA1C-EA7D5B50C273}"/>
              </a:ext>
            </a:extLst>
          </p:cNvPr>
          <p:cNvSpPr/>
          <p:nvPr/>
        </p:nvSpPr>
        <p:spPr>
          <a:xfrm>
            <a:off x="-1" y="6487976"/>
            <a:ext cx="9144000" cy="295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sz="1200" dirty="0">
                <a:solidFill>
                  <a:schemeClr val="bg1"/>
                </a:solidFill>
                <a:latin typeface="Avenir Medium" panose="02000503020000020003" pitchFamily="2" charset="0"/>
              </a:rPr>
              <a:t>NACDEP Webinar – April 15, 2020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522C072-2617-3B46-8501-7E81C9D588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356" y="1268113"/>
            <a:ext cx="6205286" cy="4615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0409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A49EFA4-F728-5C49-A42A-7FDAC5D21A6F}"/>
              </a:ext>
            </a:extLst>
          </p:cNvPr>
          <p:cNvSpPr/>
          <p:nvPr/>
        </p:nvSpPr>
        <p:spPr>
          <a:xfrm>
            <a:off x="494452" y="635622"/>
            <a:ext cx="8649547" cy="11151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glow>
              <a:schemeClr val="accent1">
                <a:alpha val="8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8">
            <a:extLst>
              <a:ext uri="{FF2B5EF4-FFF2-40B4-BE49-F238E27FC236}">
                <a16:creationId xmlns:a16="http://schemas.microsoft.com/office/drawing/2014/main" id="{D93F3736-25EF-014A-97EE-520D0D358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180" y="76200"/>
            <a:ext cx="8403020" cy="685800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venir Black" panose="02000503020000020003" pitchFamily="2" charset="0"/>
                <a:ea typeface="+mn-ea"/>
                <a:cs typeface="+mn-cs"/>
              </a:rPr>
              <a:t>POPULATION 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 panose="02000503020000020003" pitchFamily="2" charset="0"/>
                <a:ea typeface="+mn-ea"/>
                <a:cs typeface="+mn-cs"/>
              </a:rPr>
              <a:t>by Race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Avenir Book" panose="02000503020000020003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3229E57-B01E-614C-85BA-441E4A365C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269490"/>
            <a:ext cx="914400" cy="19601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FF2A5E6-F0C0-C440-8184-B037F47E2033}"/>
              </a:ext>
            </a:extLst>
          </p:cNvPr>
          <p:cNvSpPr/>
          <p:nvPr/>
        </p:nvSpPr>
        <p:spPr>
          <a:xfrm>
            <a:off x="0" y="635622"/>
            <a:ext cx="453600" cy="11151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glow>
              <a:schemeClr val="accent1">
                <a:alpha val="8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ED2D4B7-7589-F545-B652-7DBC89F0A1BF}"/>
              </a:ext>
            </a:extLst>
          </p:cNvPr>
          <p:cNvSpPr/>
          <p:nvPr/>
        </p:nvSpPr>
        <p:spPr>
          <a:xfrm>
            <a:off x="0" y="6446514"/>
            <a:ext cx="9144000" cy="41148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3C471CB-D02F-7D45-B94A-98518A86F8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6170" y="1888274"/>
            <a:ext cx="158428" cy="15058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5F8A0EB-07C1-FE43-9E12-1AAD7E982E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9911" y="2668426"/>
            <a:ext cx="176509" cy="16776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0932C70-F4E2-EE44-8800-A015D31D5D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5814" y="1856353"/>
            <a:ext cx="181278" cy="1723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BA26499-6746-4743-B450-F754644639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4047" y="1760827"/>
            <a:ext cx="172203" cy="163674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236AC9A8-FF77-3448-BA1C-EA7D5B50C273}"/>
              </a:ext>
            </a:extLst>
          </p:cNvPr>
          <p:cNvSpPr/>
          <p:nvPr/>
        </p:nvSpPr>
        <p:spPr>
          <a:xfrm>
            <a:off x="-1" y="6487976"/>
            <a:ext cx="9144000" cy="295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sz="1200" dirty="0">
                <a:solidFill>
                  <a:schemeClr val="bg1"/>
                </a:solidFill>
                <a:latin typeface="Avenir Medium" panose="02000503020000020003" pitchFamily="2" charset="0"/>
              </a:rPr>
              <a:t>NACDEP Webinar – April 15, 2020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629825F-732C-8342-AC67-99E7A4D430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2640" y="1303709"/>
            <a:ext cx="6398718" cy="461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5551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A49EFA4-F728-5C49-A42A-7FDAC5D21A6F}"/>
              </a:ext>
            </a:extLst>
          </p:cNvPr>
          <p:cNvSpPr/>
          <p:nvPr/>
        </p:nvSpPr>
        <p:spPr>
          <a:xfrm>
            <a:off x="494452" y="635622"/>
            <a:ext cx="8649547" cy="11151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glow>
              <a:schemeClr val="accent1">
                <a:alpha val="8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8">
            <a:extLst>
              <a:ext uri="{FF2B5EF4-FFF2-40B4-BE49-F238E27FC236}">
                <a16:creationId xmlns:a16="http://schemas.microsoft.com/office/drawing/2014/main" id="{D93F3736-25EF-014A-97EE-520D0D358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180" y="76200"/>
            <a:ext cx="8403020" cy="685800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venir Black" panose="02000503020000020003" pitchFamily="2" charset="0"/>
                <a:ea typeface="+mn-ea"/>
                <a:cs typeface="+mn-cs"/>
              </a:rPr>
              <a:t>POPULATION 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 panose="02000503020000020003" pitchFamily="2" charset="0"/>
                <a:ea typeface="+mn-ea"/>
                <a:cs typeface="+mn-cs"/>
              </a:rPr>
              <a:t>by Race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Avenir Book" panose="02000503020000020003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3229E57-B01E-614C-85BA-441E4A365C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269490"/>
            <a:ext cx="914400" cy="19601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FF2A5E6-F0C0-C440-8184-B037F47E2033}"/>
              </a:ext>
            </a:extLst>
          </p:cNvPr>
          <p:cNvSpPr/>
          <p:nvPr/>
        </p:nvSpPr>
        <p:spPr>
          <a:xfrm>
            <a:off x="0" y="635622"/>
            <a:ext cx="453600" cy="11151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glow>
              <a:schemeClr val="accent1">
                <a:alpha val="8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ED2D4B7-7589-F545-B652-7DBC89F0A1BF}"/>
              </a:ext>
            </a:extLst>
          </p:cNvPr>
          <p:cNvSpPr/>
          <p:nvPr/>
        </p:nvSpPr>
        <p:spPr>
          <a:xfrm>
            <a:off x="0" y="6446514"/>
            <a:ext cx="9144000" cy="41148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3C471CB-D02F-7D45-B94A-98518A86F8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6170" y="1888274"/>
            <a:ext cx="158428" cy="15058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5F8A0EB-07C1-FE43-9E12-1AAD7E982E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9911" y="2668426"/>
            <a:ext cx="176509" cy="16776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0932C70-F4E2-EE44-8800-A015D31D5D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5814" y="1856353"/>
            <a:ext cx="181278" cy="1723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BA26499-6746-4743-B450-F754644639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4047" y="1760827"/>
            <a:ext cx="172203" cy="163674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236AC9A8-FF77-3448-BA1C-EA7D5B50C273}"/>
              </a:ext>
            </a:extLst>
          </p:cNvPr>
          <p:cNvSpPr/>
          <p:nvPr/>
        </p:nvSpPr>
        <p:spPr>
          <a:xfrm>
            <a:off x="-1" y="6487976"/>
            <a:ext cx="9144000" cy="295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sz="1200" dirty="0">
                <a:solidFill>
                  <a:schemeClr val="bg1"/>
                </a:solidFill>
                <a:latin typeface="Avenir Medium" panose="02000503020000020003" pitchFamily="2" charset="0"/>
              </a:rPr>
              <a:t>NACDEP Webinar – April 15, 2020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C3E41BC-6720-1C4D-A181-AD0B5191F8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0475" y="1211377"/>
            <a:ext cx="7234430" cy="4916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8831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1599</TotalTime>
  <Words>541</Words>
  <Application>Microsoft Macintosh PowerPoint</Application>
  <PresentationFormat>On-screen Show (4:3)</PresentationFormat>
  <Paragraphs>192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Arial</vt:lpstr>
      <vt:lpstr>Avenir Black</vt:lpstr>
      <vt:lpstr>Avenir Book</vt:lpstr>
      <vt:lpstr>Avenir Heavy</vt:lpstr>
      <vt:lpstr>Avenir Medium</vt:lpstr>
      <vt:lpstr>Avenir Roman</vt:lpstr>
      <vt:lpstr>Calibri</vt:lpstr>
      <vt:lpstr>Calibri Light</vt:lpstr>
      <vt:lpstr>Office Theme</vt:lpstr>
      <vt:lpstr>PowerPoint Presentation</vt:lpstr>
      <vt:lpstr>TOTAL Population</vt:lpstr>
      <vt:lpstr>POPULATION Distribution by Region</vt:lpstr>
      <vt:lpstr>POPULATION CHANGE by State</vt:lpstr>
      <vt:lpstr>TOTAL POPULATION by Metro Status</vt:lpstr>
      <vt:lpstr>TOTAL POPULATION by Age</vt:lpstr>
      <vt:lpstr>POPULATION Age 65 and over</vt:lpstr>
      <vt:lpstr>POPULATION by Race</vt:lpstr>
      <vt:lpstr>POPULATION by Race</vt:lpstr>
      <vt:lpstr>PERCENT White Population by Age</vt:lpstr>
      <vt:lpstr>WHITE POPULATION Declined</vt:lpstr>
      <vt:lpstr>POPULATION Projections</vt:lpstr>
      <vt:lpstr>DISTRIBTUION of Household by Size</vt:lpstr>
      <vt:lpstr>AVERAGE Household Size</vt:lpstr>
      <vt:lpstr>AGE at First Marriage</vt:lpstr>
      <vt:lpstr>FERTILITY Rate</vt:lpstr>
      <vt:lpstr>DISTRIBUTION of Household by Type</vt:lpstr>
      <vt:lpstr>MEDIAN EARNINGS Full Time, Year Round</vt:lpstr>
      <vt:lpstr>INCOME 1973-2018</vt:lpstr>
      <vt:lpstr>INCOME 1973-2018</vt:lpstr>
      <vt:lpstr>INCOME by Education</vt:lpstr>
      <vt:lpstr>WRDC Contacts</vt:lpstr>
    </vt:vector>
  </TitlesOfParts>
  <Manager/>
  <Company/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Betsy H. Newman</dc:creator>
  <cp:keywords/>
  <dc:description/>
  <cp:lastModifiedBy>Betsy H. Newman</cp:lastModifiedBy>
  <cp:revision>151</cp:revision>
  <dcterms:created xsi:type="dcterms:W3CDTF">2018-03-15T19:43:29Z</dcterms:created>
  <dcterms:modified xsi:type="dcterms:W3CDTF">2020-02-25T19:04:16Z</dcterms:modified>
  <cp:category/>
</cp:coreProperties>
</file>